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9" r:id="rId17"/>
    <p:sldId id="300" r:id="rId18"/>
    <p:sldId id="296" r:id="rId19"/>
    <p:sldId id="301" r:id="rId20"/>
    <p:sldId id="290" r:id="rId21"/>
    <p:sldId id="273" r:id="rId22"/>
    <p:sldId id="292" r:id="rId23"/>
    <p:sldId id="297" r:id="rId24"/>
    <p:sldId id="298" r:id="rId25"/>
    <p:sldId id="299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9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682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3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012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38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175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716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80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16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83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00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666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527889-62B7-4783-9A3D-079EF3382988}" type="datetimeFigureOut">
              <a:rPr lang="en-AU" smtClean="0"/>
              <a:t>30/05/2024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D3665-29C9-4D30-97E9-8A0DB2901F4F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97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gif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5E10-8E16-5603-3CFE-404FD0BB6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55782"/>
            <a:ext cx="7772400" cy="1655763"/>
          </a:xfrm>
        </p:spPr>
        <p:txBody>
          <a:bodyPr>
            <a:normAutofit/>
          </a:bodyPr>
          <a:lstStyle/>
          <a:p>
            <a:r>
              <a:rPr lang="en-AU" sz="4800" dirty="0"/>
              <a:t>Nearly </a:t>
            </a:r>
            <a:r>
              <a:rPr lang="en-AU" sz="4800" dirty="0" err="1"/>
              <a:t>Kähler</a:t>
            </a:r>
            <a:r>
              <a:rPr lang="en-AU" sz="4800" dirty="0"/>
              <a:t> geometry and totally geodesic submanifolds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A0DD3-929D-658E-524B-BA7176AD7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784" y="3062542"/>
            <a:ext cx="8028432" cy="2186114"/>
          </a:xfrm>
        </p:spPr>
        <p:txBody>
          <a:bodyPr>
            <a:noAutofit/>
          </a:bodyPr>
          <a:lstStyle/>
          <a:p>
            <a:r>
              <a:rPr lang="en-AU" sz="2100" dirty="0"/>
              <a:t>Juan Manuel Lorenzo Naveiro</a:t>
            </a:r>
          </a:p>
          <a:p>
            <a:r>
              <a:rPr lang="en-AU" sz="2100" dirty="0"/>
              <a:t>CITMAGA – </a:t>
            </a:r>
            <a:r>
              <a:rPr lang="en-AU" sz="2100" dirty="0" err="1"/>
              <a:t>Universidade</a:t>
            </a:r>
            <a:r>
              <a:rPr lang="en-AU" sz="2100" dirty="0"/>
              <a:t> de Santiago de Compostela</a:t>
            </a:r>
          </a:p>
          <a:p>
            <a:r>
              <a:rPr lang="en-AU" sz="2100" dirty="0"/>
              <a:t>Differential Geometry Seminar, The University of Adelaide</a:t>
            </a:r>
          </a:p>
          <a:p>
            <a:r>
              <a:rPr lang="en-AU" sz="2100" dirty="0"/>
              <a:t>May 31, 2024</a:t>
            </a:r>
          </a:p>
          <a:p>
            <a:r>
              <a:rPr lang="en-AU" sz="2100" dirty="0"/>
              <a:t>Joint work with Alberto Rodríguez-Vázquez (KU Leuven)</a:t>
            </a:r>
          </a:p>
        </p:txBody>
      </p:sp>
      <p:pic>
        <p:nvPicPr>
          <p:cNvPr id="4" name="Imagen 7" descr="Logotipo&#10;&#10;Descripción generada automáticamente">
            <a:extLst>
              <a:ext uri="{FF2B5EF4-FFF2-40B4-BE49-F238E27FC236}">
                <a16:creationId xmlns:a16="http://schemas.microsoft.com/office/drawing/2014/main" id="{AFFB23F8-31A8-185F-F1E1-A67F19676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0" y="5714934"/>
            <a:ext cx="1097280" cy="708174"/>
          </a:xfrm>
          <a:prstGeom prst="rect">
            <a:avLst/>
          </a:prstGeom>
        </p:spPr>
      </p:pic>
      <p:pic>
        <p:nvPicPr>
          <p:cNvPr id="5" name="Imagen 14" descr="Forma&#10;&#10;Descripción generada automáticamente con confianza media">
            <a:extLst>
              <a:ext uri="{FF2B5EF4-FFF2-40B4-BE49-F238E27FC236}">
                <a16:creationId xmlns:a16="http://schemas.microsoft.com/office/drawing/2014/main" id="{91D63A64-6223-8694-7857-C6B71B93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56" y="5715764"/>
            <a:ext cx="2910840" cy="70651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F7DAA3A-D8C4-B083-A6BD-30471977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2" y="5715764"/>
            <a:ext cx="3646528" cy="70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1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9529-2F65-34E3-444A-E058B139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Natural reductivity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D1E179-370B-E977-CDE2-3E4287AAF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AU" dirty="0"/>
                  <a:t> is </a:t>
                </a:r>
                <a:r>
                  <a:rPr lang="en-AU" i="1" dirty="0"/>
                  <a:t>naturally reductive </a:t>
                </a:r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/>
                  <a:t>.</a:t>
                </a:r>
              </a:p>
              <a:p>
                <a:pPr marL="0" indent="0">
                  <a:buNone/>
                </a:pPr>
                <a:r>
                  <a:rPr lang="en-AU" dirty="0"/>
                  <a:t>  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𝑡𝑋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𝑡𝑋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AU" dirty="0"/>
                  <a:t> for all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n-AU" dirty="0"/>
                  <a:t>.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 is normal homogeneous if: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400" dirty="0"/>
                  <a:t> has a </a:t>
                </a:r>
                <a:r>
                  <a:rPr lang="es-ES" sz="2400" dirty="0" err="1"/>
                  <a:t>bi-invariant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metric</a:t>
                </a:r>
                <a:r>
                  <a:rPr lang="es-ES" sz="2400" dirty="0"/>
                  <a:t>.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" sz="2400" b="0" dirty="0"/>
                  <a:t>The </a:t>
                </a:r>
                <a:r>
                  <a:rPr lang="es-ES" sz="2400" b="0" dirty="0" err="1"/>
                  <a:t>complement</a:t>
                </a:r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⊖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" sz="2400" dirty="0"/>
                  <a:t>The </a:t>
                </a:r>
                <a:r>
                  <a:rPr lang="es-ES" sz="2400" dirty="0" err="1"/>
                  <a:t>metric</a:t>
                </a:r>
                <a:r>
                  <a:rPr lang="es-ES" sz="2400" dirty="0"/>
                  <a:t> on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is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induced</a:t>
                </a:r>
                <a:r>
                  <a:rPr lang="es-ES" sz="2400" dirty="0"/>
                  <a:t> </a:t>
                </a:r>
                <a:r>
                  <a:rPr lang="es-ES" sz="2400" dirty="0" err="1"/>
                  <a:t>from</a:t>
                </a:r>
                <a:r>
                  <a:rPr lang="es-ES" sz="2400" dirty="0"/>
                  <a:t> the </a:t>
                </a:r>
                <a:r>
                  <a:rPr lang="es-ES" sz="2400" dirty="0" err="1"/>
                  <a:t>metric</a:t>
                </a:r>
                <a:r>
                  <a:rPr lang="es-ES" sz="2400" dirty="0"/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D1E179-370B-E977-CDE2-3E4287AAF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5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CBD2C2-D384-83D1-E3DD-D5AC44D385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sz="4000" dirty="0"/>
                  <a:t>Totally geodesic submanifolds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4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AU" sz="4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 sz="40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AU" sz="40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CBD2C2-D384-83D1-E3DD-D5AC44D385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2A87F-29FD-B944-73FA-9A4F708F1D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 totally geodesic,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AU" dirty="0"/>
                  <a:t>. Then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, when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r>
                  <a:rPr lang="en-AU" dirty="0"/>
                  <a:t> totally geodesic?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2A87F-29FD-B944-73FA-9A4F708F1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A9CFCF3-5C73-D238-C70D-28B4CC4909D9}"/>
              </a:ext>
            </a:extLst>
          </p:cNvPr>
          <p:cNvGrpSpPr/>
          <p:nvPr/>
        </p:nvGrpSpPr>
        <p:grpSpPr>
          <a:xfrm>
            <a:off x="628650" y="3679677"/>
            <a:ext cx="7886700" cy="2333664"/>
            <a:chOff x="628650" y="3679677"/>
            <a:chExt cx="7886700" cy="23336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12B14-63E9-D9A2-41F3-0B4B5E6298CF}"/>
                </a:ext>
              </a:extLst>
            </p:cNvPr>
            <p:cNvSpPr txBox="1"/>
            <p:nvPr/>
          </p:nvSpPr>
          <p:spPr>
            <a:xfrm>
              <a:off x="628650" y="3679677"/>
              <a:ext cx="7886700" cy="46166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Theorem (</a:t>
              </a:r>
              <a:r>
                <a:rPr lang="en-AU" sz="2400" dirty="0" err="1">
                  <a:solidFill>
                    <a:schemeClr val="bg1"/>
                  </a:solidFill>
                </a:rPr>
                <a:t>Cartan</a:t>
              </a:r>
              <a:r>
                <a:rPr lang="en-AU" sz="2400" dirty="0">
                  <a:solidFill>
                    <a:schemeClr val="bg1"/>
                  </a:solidFill>
                </a:rPr>
                <a:t> ’51, Hermann ‘59)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00FFCF0-77E0-64C1-CD55-C9AA2C2DBA5A}"/>
                    </a:ext>
                  </a:extLst>
                </p:cNvPr>
                <p:cNvSpPr txBox="1"/>
                <p:nvPr/>
              </p:nvSpPr>
              <p:spPr>
                <a:xfrm>
                  <a:off x="628650" y="4141341"/>
                  <a:ext cx="7886700" cy="1872000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000"/>
                    </a:spcAft>
                  </a:pPr>
                  <a14:m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 analytic Riemannian manifold,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. The following are equivalent:</a:t>
                  </a:r>
                </a:p>
                <a:p>
                  <a:pPr marL="342900" indent="-342900">
                    <a:spcAft>
                      <a:spcPts val="10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AU" sz="2400" dirty="0"/>
                    <a:t> generates a (complete) totally geodesic submanifold.</a:t>
                  </a:r>
                </a:p>
                <a:p>
                  <a:pPr marL="342900" indent="-342900">
                    <a:spcAft>
                      <a:spcPts val="10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AU" sz="2400" dirty="0"/>
                    <a:t> is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AU" sz="2400" dirty="0"/>
                    <a:t>-invariant for all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=0,1,2,…</m:t>
                      </m:r>
                    </m:oMath>
                  </a14:m>
                  <a:endParaRPr lang="en-AU" sz="24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AU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00FFCF0-77E0-64C1-CD55-C9AA2C2DBA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141341"/>
                  <a:ext cx="7886700" cy="1872000"/>
                </a:xfrm>
                <a:prstGeom prst="rect">
                  <a:avLst/>
                </a:prstGeom>
                <a:blipFill>
                  <a:blip r:embed="rId4"/>
                  <a:stretch>
                    <a:fillRect l="-1159" t="-1954" b="-61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0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CBD2C2-D384-83D1-E3DD-D5AC44D385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sz="4000" dirty="0"/>
                  <a:t>Totally geodesic submanifolds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4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AU" sz="4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 sz="4000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AU" sz="4000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CBD2C2-D384-83D1-E3DD-D5AC44D385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2A87F-29FD-B944-73FA-9A4F708F1D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 totally geodesic,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AU" dirty="0"/>
                  <a:t>. Then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, when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r>
                  <a:rPr lang="en-AU" dirty="0"/>
                  <a:t> totally geodesic?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2A87F-29FD-B944-73FA-9A4F708F1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3F53892-5BD5-18EC-EC44-5DF96EAAC1D7}"/>
              </a:ext>
            </a:extLst>
          </p:cNvPr>
          <p:cNvGrpSpPr/>
          <p:nvPr/>
        </p:nvGrpSpPr>
        <p:grpSpPr>
          <a:xfrm>
            <a:off x="628650" y="3679677"/>
            <a:ext cx="7886700" cy="1925013"/>
            <a:chOff x="628650" y="3679677"/>
            <a:chExt cx="7886700" cy="19250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B12B14-63E9-D9A2-41F3-0B4B5E6298CF}"/>
                </a:ext>
              </a:extLst>
            </p:cNvPr>
            <p:cNvSpPr txBox="1"/>
            <p:nvPr/>
          </p:nvSpPr>
          <p:spPr>
            <a:xfrm>
              <a:off x="628650" y="3679677"/>
              <a:ext cx="7886700" cy="46166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Theorem (</a:t>
              </a:r>
              <a:r>
                <a:rPr lang="en-AU" sz="2400" dirty="0" err="1">
                  <a:solidFill>
                    <a:schemeClr val="bg1"/>
                  </a:solidFill>
                </a:rPr>
                <a:t>Cartan</a:t>
              </a:r>
              <a:r>
                <a:rPr lang="en-AU" sz="2400" dirty="0">
                  <a:solidFill>
                    <a:schemeClr val="bg1"/>
                  </a:solidFill>
                </a:rPr>
                <a:t>) for naturally reductive spaces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00FFCF0-77E0-64C1-CD55-C9AA2C2DBA5A}"/>
                    </a:ext>
                  </a:extLst>
                </p:cNvPr>
                <p:cNvSpPr txBox="1"/>
                <p:nvPr/>
              </p:nvSpPr>
              <p:spPr>
                <a:xfrm>
                  <a:off x="628650" y="4141341"/>
                  <a:ext cx="7886700" cy="1463349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000"/>
                    </a:spcAft>
                  </a:pPr>
                  <a14:m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 naturally reductive,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</m:oMath>
                  </a14:m>
                  <a:r>
                    <a:rPr lang="en-AU" sz="2400" dirty="0"/>
                    <a:t>. The following are equivalent:</a:t>
                  </a:r>
                </a:p>
                <a:p>
                  <a:pPr marL="342900" indent="-342900">
                    <a:spcAft>
                      <a:spcPts val="10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n-AU" sz="2400" dirty="0"/>
                    <a:t> generates a (complete) totally geodesic submanifold.</a:t>
                  </a:r>
                </a:p>
                <a:p>
                  <a:pPr marL="342900" indent="-342900">
                    <a:spcAft>
                      <a:spcPts val="10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n-AU" sz="2400" dirty="0"/>
                    <a:t> is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AU" sz="2400" dirty="0"/>
                    <a:t>-invariant for all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=0,1,2,…,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AU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00FFCF0-77E0-64C1-CD55-C9AA2C2DBA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141341"/>
                  <a:ext cx="7886700" cy="1463349"/>
                </a:xfrm>
                <a:prstGeom prst="rect">
                  <a:avLst/>
                </a:prstGeom>
                <a:blipFill>
                  <a:blip r:embed="rId4"/>
                  <a:stretch>
                    <a:fillRect l="-1005" t="-3333" b="-8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680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83256F-2C8F-6BD9-C489-4AF610B16DA7}"/>
              </a:ext>
            </a:extLst>
          </p:cNvPr>
          <p:cNvGrpSpPr/>
          <p:nvPr/>
        </p:nvGrpSpPr>
        <p:grpSpPr>
          <a:xfrm>
            <a:off x="628650" y="634725"/>
            <a:ext cx="7886700" cy="1867177"/>
            <a:chOff x="628650" y="634725"/>
            <a:chExt cx="7886700" cy="18671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795E4A-115C-704D-6BFB-57AB6E0A5F41}"/>
                </a:ext>
              </a:extLst>
            </p:cNvPr>
            <p:cNvSpPr txBox="1"/>
            <p:nvPr/>
          </p:nvSpPr>
          <p:spPr>
            <a:xfrm>
              <a:off x="628650" y="634725"/>
              <a:ext cx="7886700" cy="46166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2400" dirty="0" err="1">
                  <a:solidFill>
                    <a:schemeClr val="bg1"/>
                  </a:solidFill>
                </a:rPr>
                <a:t>Tojo’s</a:t>
              </a:r>
              <a:r>
                <a:rPr lang="en-AU" sz="2400" dirty="0">
                  <a:solidFill>
                    <a:schemeClr val="bg1"/>
                  </a:solidFill>
                </a:rPr>
                <a:t> criterion (‘96)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EE8520-1C9A-0E39-4898-8FB5034C8723}"/>
                    </a:ext>
                  </a:extLst>
                </p:cNvPr>
                <p:cNvSpPr txBox="1"/>
                <p:nvPr/>
              </p:nvSpPr>
              <p:spPr>
                <a:xfrm>
                  <a:off x="628650" y="1096389"/>
                  <a:ext cx="7886700" cy="1405513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 naturally reductive,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</m:oMath>
                  </a14:m>
                  <a:r>
                    <a:rPr lang="en-AU" sz="2400" dirty="0"/>
                    <a:t>. The following are equivalent:</a:t>
                  </a:r>
                </a:p>
                <a:p>
                  <a:pPr marL="342900" indent="-34290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n-AU" sz="2400" dirty="0"/>
                    <a:t> generates a (complete) totally geodesic submanifold.</a:t>
                  </a:r>
                </a:p>
                <a:p>
                  <a:pPr marL="342900" indent="-34290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n-AU" sz="2400" dirty="0"/>
                    <a:t> is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AU" sz="2400" dirty="0"/>
                    <a:t>-invariant for all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n-AU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1EE8520-1C9A-0E39-4898-8FB5034C87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1096389"/>
                  <a:ext cx="7886700" cy="1405513"/>
                </a:xfrm>
                <a:prstGeom prst="rect">
                  <a:avLst/>
                </a:prstGeom>
                <a:blipFill>
                  <a:blip r:embed="rId2"/>
                  <a:stretch>
                    <a:fillRect l="-1005" t="-3478" b="-95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7F5D416-D754-13FF-E1FA-A95A693D85C2}"/>
              </a:ext>
            </a:extLst>
          </p:cNvPr>
          <p:cNvGrpSpPr/>
          <p:nvPr/>
        </p:nvGrpSpPr>
        <p:grpSpPr>
          <a:xfrm>
            <a:off x="628650" y="3429000"/>
            <a:ext cx="7886700" cy="2365519"/>
            <a:chOff x="628650" y="3679677"/>
            <a:chExt cx="7886700" cy="23655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1620BD-22AC-F82A-B2B4-3AC4FFA08548}"/>
                </a:ext>
              </a:extLst>
            </p:cNvPr>
            <p:cNvSpPr txBox="1"/>
            <p:nvPr/>
          </p:nvSpPr>
          <p:spPr>
            <a:xfrm>
              <a:off x="628650" y="3679677"/>
              <a:ext cx="7886700" cy="46166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Sufficient criterion (Sagle ‘68, LN—Rodríguez-Vázquez)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87B84B-FD7E-EED9-EC77-4F1888CD4B01}"/>
                    </a:ext>
                  </a:extLst>
                </p:cNvPr>
                <p:cNvSpPr txBox="1"/>
                <p:nvPr/>
              </p:nvSpPr>
              <p:spPr>
                <a:xfrm>
                  <a:off x="628650" y="4141341"/>
                  <a:ext cx="7886700" cy="1903855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 naturally reductive,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</m:oMath>
                  </a14:m>
                  <a:r>
                    <a:rPr lang="en-AU" sz="2400" dirty="0"/>
                    <a:t> invariant under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AU" sz="2400" dirty="0"/>
                    <a:t> and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en-AU" sz="2400" dirty="0"/>
                    <a:t>.</a:t>
                  </a:r>
                </a:p>
                <a:p>
                  <a:pPr marL="342900" indent="-34290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The subalgebra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𝔳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𝔳</m:t>
                              </m:r>
                            </m:e>
                          </m:d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n-AU" sz="2400" dirty="0"/>
                    <a:t> satisfies</a:t>
                  </a:r>
                </a:p>
                <a:p>
                  <a:pPr algn="ctr"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</m:oMath>
                  </a14:m>
                  <a:r>
                    <a:rPr lang="en-AU" sz="2400" dirty="0"/>
                    <a:t>.</a:t>
                  </a:r>
                </a:p>
                <a:p>
                  <a:pPr marL="342900" indent="-34290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The orbit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a14:m>
                  <a:r>
                    <a:rPr lang="en-AU" sz="2400" dirty="0"/>
                    <a:t> is totally geodesic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n-AU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87B84B-FD7E-EED9-EC77-4F1888CD4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141341"/>
                  <a:ext cx="7886700" cy="1903855"/>
                </a:xfrm>
                <a:prstGeom prst="rect">
                  <a:avLst/>
                </a:prstGeom>
                <a:blipFill>
                  <a:blip r:embed="rId3"/>
                  <a:stretch>
                    <a:fillRect l="-1005" t="-2556" b="-639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415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CC162C-6CA2-77F9-8EDC-DD3F6A8C905D}"/>
              </a:ext>
            </a:extLst>
          </p:cNvPr>
          <p:cNvGrpSpPr/>
          <p:nvPr/>
        </p:nvGrpSpPr>
        <p:grpSpPr>
          <a:xfrm>
            <a:off x="628650" y="634725"/>
            <a:ext cx="7886700" cy="2365519"/>
            <a:chOff x="628650" y="3679677"/>
            <a:chExt cx="7886700" cy="23655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98C355-4CD8-5289-410B-9DEF1D0C0AD5}"/>
                </a:ext>
              </a:extLst>
            </p:cNvPr>
            <p:cNvSpPr txBox="1"/>
            <p:nvPr/>
          </p:nvSpPr>
          <p:spPr>
            <a:xfrm>
              <a:off x="628650" y="3679677"/>
              <a:ext cx="7886700" cy="46166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Sufficient criterion (Sagle ‘68, LN—Rodríguez-Vázquez)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51E6332-0BCD-9795-8A98-5FCE425CA928}"/>
                    </a:ext>
                  </a:extLst>
                </p:cNvPr>
                <p:cNvSpPr txBox="1"/>
                <p:nvPr/>
              </p:nvSpPr>
              <p:spPr>
                <a:xfrm>
                  <a:off x="628650" y="4141341"/>
                  <a:ext cx="7886700" cy="1903855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 naturally reductive,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</m:oMath>
                  </a14:m>
                  <a:r>
                    <a:rPr lang="en-AU" sz="2400" dirty="0"/>
                    <a:t> invariant under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AU" sz="2400" dirty="0"/>
                    <a:t> and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lang="en-AU" sz="2400" dirty="0"/>
                    <a:t>.</a:t>
                  </a:r>
                </a:p>
                <a:p>
                  <a:pPr marL="342900" indent="-34290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The subalgebra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𝔳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𝔳</m:t>
                              </m:r>
                            </m:e>
                          </m:d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</m:oMath>
                  </a14:m>
                  <a:r>
                    <a:rPr lang="en-AU" sz="2400" dirty="0"/>
                    <a:t> satisfies</a:t>
                  </a:r>
                </a:p>
                <a:p>
                  <a:pPr algn="ctr"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𝔨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</m:oMath>
                  </a14:m>
                  <a:r>
                    <a:rPr lang="en-AU" sz="2400" dirty="0"/>
                    <a:t>.</a:t>
                  </a:r>
                </a:p>
                <a:p>
                  <a:pPr marL="342900" indent="-342900">
                    <a:spcAft>
                      <a:spcPts val="800"/>
                    </a:spcAft>
                    <a:buFont typeface="Arial" panose="020B0604020202020204" pitchFamily="34" charset="0"/>
                    <a:buChar char="•"/>
                  </a:pPr>
                  <a:r>
                    <a:rPr lang="en-AU" sz="2400" dirty="0"/>
                    <a:t>The orbit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a14:m>
                  <a:r>
                    <a:rPr lang="en-AU" sz="2400" dirty="0"/>
                    <a:t> is totally geodesic.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51E6332-0BCD-9795-8A98-5FCE425CA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141341"/>
                  <a:ext cx="7886700" cy="1903855"/>
                </a:xfrm>
                <a:prstGeom prst="rect">
                  <a:avLst/>
                </a:prstGeom>
                <a:blipFill>
                  <a:blip r:embed="rId2"/>
                  <a:stretch>
                    <a:fillRect l="-1005" t="-2564" b="-67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EB57238-2B62-6C2F-735B-B7384A9AA60E}"/>
                  </a:ext>
                </a:extLst>
              </p:cNvPr>
              <p:cNvSpPr txBox="1"/>
              <p:nvPr/>
            </p:nvSpPr>
            <p:spPr>
              <a:xfrm>
                <a:off x="3677855" y="5408024"/>
                <a:ext cx="2299797" cy="830997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400" dirty="0"/>
                  <a:t>Totally </a:t>
                </a:r>
                <a:r>
                  <a:rPr lang="es-ES" sz="2400" dirty="0" err="1"/>
                  <a:t>geodesic</a:t>
                </a:r>
                <a:endParaRPr lang="es-ES" sz="24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b="0" dirty="0"/>
                  <a:t>,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s-ES" sz="2400" b="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EB57238-2B62-6C2F-735B-B7384A9AA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855" y="5408024"/>
                <a:ext cx="2299797" cy="830997"/>
              </a:xfrm>
              <a:prstGeom prst="rect">
                <a:avLst/>
              </a:prstGeom>
              <a:blipFill>
                <a:blip r:embed="rId3"/>
                <a:stretch>
                  <a:fillRect l="-2872" t="-4255" r="-2611" b="-13475"/>
                </a:stretch>
              </a:blip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6">
                <a:extLst>
                  <a:ext uri="{FF2B5EF4-FFF2-40B4-BE49-F238E27FC236}">
                    <a16:creationId xmlns:a16="http://schemas.microsoft.com/office/drawing/2014/main" id="{5926A2B9-1BBB-91B8-57B0-25ACE30A11B8}"/>
                  </a:ext>
                </a:extLst>
              </p:cNvPr>
              <p:cNvSpPr txBox="1"/>
              <p:nvPr/>
            </p:nvSpPr>
            <p:spPr>
              <a:xfrm>
                <a:off x="628647" y="3796470"/>
                <a:ext cx="3271858" cy="830997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" sz="2400" dirty="0"/>
                  <a:t>Canonically </a:t>
                </a:r>
                <a:r>
                  <a:rPr lang="es-ES" sz="2400" dirty="0" err="1"/>
                  <a:t>embedded</a:t>
                </a:r>
                <a:endParaRPr lang="es-E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𝔤</m:t>
                      </m:r>
                    </m:oMath>
                  </m:oMathPara>
                </a14:m>
                <a:endParaRPr lang="es-ES" sz="2400" b="0" dirty="0"/>
              </a:p>
            </p:txBody>
          </p:sp>
        </mc:Choice>
        <mc:Fallback xmlns="">
          <p:sp>
            <p:nvSpPr>
              <p:cNvPr id="9" name="CuadroTexto 6">
                <a:extLst>
                  <a:ext uri="{FF2B5EF4-FFF2-40B4-BE49-F238E27FC236}">
                    <a16:creationId xmlns:a16="http://schemas.microsoft.com/office/drawing/2014/main" id="{5926A2B9-1BBB-91B8-57B0-25ACE30A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3796470"/>
                <a:ext cx="3271858" cy="830997"/>
              </a:xfrm>
              <a:prstGeom prst="rect">
                <a:avLst/>
              </a:prstGeom>
              <a:blipFill>
                <a:blip r:embed="rId4"/>
                <a:stretch>
                  <a:fillRect l="-1845" t="-4255" r="-1661" b="-709"/>
                </a:stretch>
              </a:blip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8">
                <a:extLst>
                  <a:ext uri="{FF2B5EF4-FFF2-40B4-BE49-F238E27FC236}">
                    <a16:creationId xmlns:a16="http://schemas.microsoft.com/office/drawing/2014/main" id="{C7FF5CA5-C98F-7C61-993D-25D24216AF39}"/>
                  </a:ext>
                </a:extLst>
              </p:cNvPr>
              <p:cNvSpPr txBox="1"/>
              <p:nvPr/>
            </p:nvSpPr>
            <p:spPr>
              <a:xfrm>
                <a:off x="6029089" y="3796470"/>
                <a:ext cx="2500556" cy="830997"/>
              </a:xfrm>
              <a:prstGeom prst="rect">
                <a:avLst/>
              </a:prstGeom>
              <a:solidFill>
                <a:schemeClr val="bg1"/>
              </a:solid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ES" sz="2400" b="0" dirty="0"/>
                  <a:t> and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endParaRPr lang="es-E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𝔳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𝔭</m:t>
                      </m:r>
                    </m:oMath>
                  </m:oMathPara>
                </a14:m>
                <a:endParaRPr lang="es-ES" sz="2400" b="0" dirty="0"/>
              </a:p>
            </p:txBody>
          </p:sp>
        </mc:Choice>
        <mc:Fallback xmlns="">
          <p:sp>
            <p:nvSpPr>
              <p:cNvPr id="10" name="CuadroTexto 8">
                <a:extLst>
                  <a:ext uri="{FF2B5EF4-FFF2-40B4-BE49-F238E27FC236}">
                    <a16:creationId xmlns:a16="http://schemas.microsoft.com/office/drawing/2014/main" id="{C7FF5CA5-C98F-7C61-993D-25D24216A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089" y="3796470"/>
                <a:ext cx="2500556" cy="830997"/>
              </a:xfrm>
              <a:prstGeom prst="rect">
                <a:avLst/>
              </a:prstGeom>
              <a:blipFill>
                <a:blip r:embed="rId5"/>
                <a:stretch>
                  <a:fillRect t="-4255" r="-2892"/>
                </a:stretch>
              </a:blipFill>
              <a:ln w="31750" cap="sq">
                <a:solidFill>
                  <a:schemeClr val="tx1"/>
                </a:solidFill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271858"/>
                          <a:gd name="connsiteY0" fmla="*/ 0 h 830997"/>
                          <a:gd name="connsiteX1" fmla="*/ 3271858 w 3271858"/>
                          <a:gd name="connsiteY1" fmla="*/ 0 h 830997"/>
                          <a:gd name="connsiteX2" fmla="*/ 3271858 w 3271858"/>
                          <a:gd name="connsiteY2" fmla="*/ 830997 h 830997"/>
                          <a:gd name="connsiteX3" fmla="*/ 0 w 3271858"/>
                          <a:gd name="connsiteY3" fmla="*/ 830997 h 830997"/>
                          <a:gd name="connsiteX4" fmla="*/ 0 w 3271858"/>
                          <a:gd name="connsiteY4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271858" h="830997" fill="none" extrusionOk="0">
                            <a:moveTo>
                              <a:pt x="0" y="0"/>
                            </a:moveTo>
                            <a:cubicBezTo>
                              <a:pt x="337174" y="-49533"/>
                              <a:pt x="2661935" y="-14809"/>
                              <a:pt x="3271858" y="0"/>
                            </a:cubicBezTo>
                            <a:cubicBezTo>
                              <a:pt x="3236470" y="192764"/>
                              <a:pt x="3269565" y="611841"/>
                              <a:pt x="3271858" y="830997"/>
                            </a:cubicBezTo>
                            <a:cubicBezTo>
                              <a:pt x="2000296" y="782766"/>
                              <a:pt x="554956" y="915452"/>
                              <a:pt x="0" y="830997"/>
                            </a:cubicBezTo>
                            <a:cubicBezTo>
                              <a:pt x="63154" y="451589"/>
                              <a:pt x="-14350" y="374090"/>
                              <a:pt x="0" y="0"/>
                            </a:cubicBezTo>
                            <a:close/>
                          </a:path>
                          <a:path w="3271858" h="830997" stroke="0" extrusionOk="0">
                            <a:moveTo>
                              <a:pt x="0" y="0"/>
                            </a:moveTo>
                            <a:cubicBezTo>
                              <a:pt x="863052" y="118645"/>
                              <a:pt x="2932914" y="116012"/>
                              <a:pt x="3271858" y="0"/>
                            </a:cubicBezTo>
                            <a:cubicBezTo>
                              <a:pt x="3273984" y="113011"/>
                              <a:pt x="3311348" y="601367"/>
                              <a:pt x="3271858" y="830997"/>
                            </a:cubicBezTo>
                            <a:cubicBezTo>
                              <a:pt x="2551295" y="965597"/>
                              <a:pt x="1557963" y="673801"/>
                              <a:pt x="0" y="830997"/>
                            </a:cubicBezTo>
                            <a:cubicBezTo>
                              <a:pt x="-5118" y="699632"/>
                              <a:pt x="-25823" y="3903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áfico 18">
            <a:extLst>
              <a:ext uri="{FF2B5EF4-FFF2-40B4-BE49-F238E27FC236}">
                <a16:creationId xmlns:a16="http://schemas.microsoft.com/office/drawing/2014/main" id="{CEFEB05D-8A85-F8C4-AF76-BEF7719A6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9958" y="4326036"/>
            <a:ext cx="1314450" cy="200025"/>
          </a:xfrm>
          <a:prstGeom prst="rect">
            <a:avLst/>
          </a:prstGeom>
        </p:spPr>
      </p:pic>
      <p:pic>
        <p:nvPicPr>
          <p:cNvPr id="12" name="Gráfico 20">
            <a:extLst>
              <a:ext uri="{FF2B5EF4-FFF2-40B4-BE49-F238E27FC236}">
                <a16:creationId xmlns:a16="http://schemas.microsoft.com/office/drawing/2014/main" id="{ED4D1DC0-C70A-F0E3-A4B2-4B206B71E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9958" y="3849022"/>
            <a:ext cx="1314450" cy="200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">
                <a:extLst>
                  <a:ext uri="{FF2B5EF4-FFF2-40B4-BE49-F238E27FC236}">
                    <a16:creationId xmlns:a16="http://schemas.microsoft.com/office/drawing/2014/main" id="{C23DAB29-B08F-7CCA-76E3-C894E0B8C915}"/>
                  </a:ext>
                </a:extLst>
              </p:cNvPr>
              <p:cNvSpPr txBox="1"/>
              <p:nvPr/>
            </p:nvSpPr>
            <p:spPr>
              <a:xfrm>
                <a:off x="4827754" y="3538784"/>
                <a:ext cx="278858" cy="296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">
                <a:extLst>
                  <a:ext uri="{FF2B5EF4-FFF2-40B4-BE49-F238E27FC236}">
                    <a16:creationId xmlns:a16="http://schemas.microsoft.com/office/drawing/2014/main" id="{C23DAB29-B08F-7CCA-76E3-C894E0B8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4" y="3538784"/>
                <a:ext cx="278858" cy="296876"/>
              </a:xfrm>
              <a:prstGeom prst="rect">
                <a:avLst/>
              </a:prstGeom>
              <a:blipFill>
                <a:blip r:embed="rId10"/>
                <a:stretch>
                  <a:fillRect l="-13043" r="-8696" b="-208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2">
                <a:extLst>
                  <a:ext uri="{FF2B5EF4-FFF2-40B4-BE49-F238E27FC236}">
                    <a16:creationId xmlns:a16="http://schemas.microsoft.com/office/drawing/2014/main" id="{C4BD3408-FE5B-2EB9-F1DF-4F2B84BE8D36}"/>
                  </a:ext>
                </a:extLst>
              </p:cNvPr>
              <p:cNvSpPr txBox="1"/>
              <p:nvPr/>
            </p:nvSpPr>
            <p:spPr>
              <a:xfrm>
                <a:off x="4799675" y="4616217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Lie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2">
                <a:extLst>
                  <a:ext uri="{FF2B5EF4-FFF2-40B4-BE49-F238E27FC236}">
                    <a16:creationId xmlns:a16="http://schemas.microsoft.com/office/drawing/2014/main" id="{C4BD3408-FE5B-2EB9-F1DF-4F2B84BE8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675" y="4616217"/>
                <a:ext cx="346249" cy="276999"/>
              </a:xfrm>
              <a:prstGeom prst="rect">
                <a:avLst/>
              </a:prstGeom>
              <a:blipFill>
                <a:blip r:embed="rId11"/>
                <a:stretch>
                  <a:fillRect l="-15789" r="-19298" b="-6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áfico 4">
            <a:extLst>
              <a:ext uri="{FF2B5EF4-FFF2-40B4-BE49-F238E27FC236}">
                <a16:creationId xmlns:a16="http://schemas.microsoft.com/office/drawing/2014/main" id="{37284FF5-C79F-3470-614E-934FCEF61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6773" y="5116811"/>
            <a:ext cx="622594" cy="582426"/>
          </a:xfrm>
          <a:prstGeom prst="rect">
            <a:avLst/>
          </a:prstGeom>
        </p:spPr>
      </p:pic>
      <p:pic>
        <p:nvPicPr>
          <p:cNvPr id="16" name="Gráfico 5">
            <a:extLst>
              <a:ext uri="{FF2B5EF4-FFF2-40B4-BE49-F238E27FC236}">
                <a16:creationId xmlns:a16="http://schemas.microsoft.com/office/drawing/2014/main" id="{C7894FFB-A791-5A15-E8A7-F7D5D749FB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 flipV="1">
            <a:off x="2264576" y="5095732"/>
            <a:ext cx="622594" cy="582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9">
                <a:extLst>
                  <a:ext uri="{FF2B5EF4-FFF2-40B4-BE49-F238E27FC236}">
                    <a16:creationId xmlns:a16="http://schemas.microsoft.com/office/drawing/2014/main" id="{7A9F9B49-062C-DC53-70D9-3291461105B2}"/>
                  </a:ext>
                </a:extLst>
              </p:cNvPr>
              <p:cNvSpPr txBox="1"/>
              <p:nvPr/>
            </p:nvSpPr>
            <p:spPr>
              <a:xfrm>
                <a:off x="7146017" y="5434508"/>
                <a:ext cx="601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7" name="CuadroTexto 9">
                <a:extLst>
                  <a:ext uri="{FF2B5EF4-FFF2-40B4-BE49-F238E27FC236}">
                    <a16:creationId xmlns:a16="http://schemas.microsoft.com/office/drawing/2014/main" id="{7A9F9B49-062C-DC53-70D9-329146110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017" y="5434508"/>
                <a:ext cx="601575" cy="276999"/>
              </a:xfrm>
              <a:prstGeom prst="rect">
                <a:avLst/>
              </a:prstGeom>
              <a:blipFill>
                <a:blip r:embed="rId14"/>
                <a:stretch>
                  <a:fillRect l="-10101" b="-239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0">
                <a:extLst>
                  <a:ext uri="{FF2B5EF4-FFF2-40B4-BE49-F238E27FC236}">
                    <a16:creationId xmlns:a16="http://schemas.microsoft.com/office/drawing/2014/main" id="{37CF229F-F0E6-2FDF-EEB7-1E4C9749928E}"/>
                  </a:ext>
                </a:extLst>
              </p:cNvPr>
              <p:cNvSpPr txBox="1"/>
              <p:nvPr/>
            </p:nvSpPr>
            <p:spPr>
              <a:xfrm>
                <a:off x="1594263" y="5434508"/>
                <a:ext cx="670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orbit</a:t>
                </a:r>
                <a:endParaRPr lang="es-ES" dirty="0"/>
              </a:p>
            </p:txBody>
          </p:sp>
        </mc:Choice>
        <mc:Fallback xmlns="">
          <p:sp>
            <p:nvSpPr>
              <p:cNvPr id="18" name="CuadroTexto 10">
                <a:extLst>
                  <a:ext uri="{FF2B5EF4-FFF2-40B4-BE49-F238E27FC236}">
                    <a16:creationId xmlns:a16="http://schemas.microsoft.com/office/drawing/2014/main" id="{37CF229F-F0E6-2FDF-EEB7-1E4C97499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63" y="5434508"/>
                <a:ext cx="670312" cy="276999"/>
              </a:xfrm>
              <a:prstGeom prst="rect">
                <a:avLst/>
              </a:prstGeom>
              <a:blipFill>
                <a:blip r:embed="rId15"/>
                <a:stretch>
                  <a:fillRect l="-9174" t="-26087" r="-22018" b="-521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89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DB27BE77-ADCD-BA73-471A-FC54A66078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flag</a:t>
                </a:r>
                <a:r>
                  <a:rPr lang="es-ES" sz="4000" dirty="0"/>
                  <a:t> </a:t>
                </a:r>
                <a:r>
                  <a:rPr lang="es-ES" sz="4000" dirty="0" err="1"/>
                  <a:t>manifold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DB27BE77-ADCD-BA73-471A-FC54A6607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325563"/>
              </a:xfrm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767067D-EB82-C00F-AD80-1FCBD48C486C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7886700" cy="2672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400" b="0" dirty="0"/>
                  <a:t>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PSU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AU" sz="2400" i="1">
                        <a:latin typeface="Cambria Math" panose="02040503050406030204" pitchFamily="18" charset="0"/>
                      </a:rPr>
                      <m:t>⋊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𝔖</m:t>
                            </m:r>
                          </m:e>
                          <m:sub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b="0" dirty="0"/>
                  <a:t>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767067D-EB82-C00F-AD80-1FCBD48C4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7886700" cy="2672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o 22">
            <a:extLst>
              <a:ext uri="{FF2B5EF4-FFF2-40B4-BE49-F238E27FC236}">
                <a16:creationId xmlns:a16="http://schemas.microsoft.com/office/drawing/2014/main" id="{AABF34FA-FB78-CD6F-AD4A-1EFBFAAA31FF}"/>
              </a:ext>
            </a:extLst>
          </p:cNvPr>
          <p:cNvGrpSpPr/>
          <p:nvPr/>
        </p:nvGrpSpPr>
        <p:grpSpPr>
          <a:xfrm>
            <a:off x="1210857" y="4614664"/>
            <a:ext cx="8017687" cy="1901100"/>
            <a:chOff x="634260" y="4614664"/>
            <a:chExt cx="8017687" cy="1901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2">
                  <a:extLst>
                    <a:ext uri="{FF2B5EF4-FFF2-40B4-BE49-F238E27FC236}">
                      <a16:creationId xmlns:a16="http://schemas.microsoft.com/office/drawing/2014/main" id="{6063AAF2-2923-23A8-58DB-B7922682B61A}"/>
                    </a:ext>
                  </a:extLst>
                </p:cNvPr>
                <p:cNvSpPr txBox="1"/>
                <p:nvPr/>
              </p:nvSpPr>
              <p:spPr>
                <a:xfrm>
                  <a:off x="634260" y="5353233"/>
                  <a:ext cx="3445687" cy="4239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diag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es-ES" sz="2400" dirty="0"/>
                </a:p>
              </p:txBody>
            </p:sp>
          </mc:Choice>
          <mc:Fallback xmlns="">
            <p:sp>
              <p:nvSpPr>
                <p:cNvPr id="3" name="CuadroTexto 2">
                  <a:extLst>
                    <a:ext uri="{FF2B5EF4-FFF2-40B4-BE49-F238E27FC236}">
                      <a16:creationId xmlns:a16="http://schemas.microsoft.com/office/drawing/2014/main" id="{14B4A362-D1E5-9690-4887-5AD25056D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60" y="5353233"/>
                  <a:ext cx="3445687" cy="423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5">
                  <a:extLst>
                    <a:ext uri="{FF2B5EF4-FFF2-40B4-BE49-F238E27FC236}">
                      <a16:creationId xmlns:a16="http://schemas.microsoft.com/office/drawing/2014/main" id="{D21D9172-F90D-5991-B949-EAF91A941A89}"/>
                    </a:ext>
                  </a:extLst>
                </p:cNvPr>
                <p:cNvSpPr txBox="1"/>
                <p:nvPr/>
              </p:nvSpPr>
              <p:spPr>
                <a:xfrm>
                  <a:off x="4079947" y="4614664"/>
                  <a:ext cx="4572000" cy="4866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s-E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s-ES" sz="2400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26A4BDEC-EAD2-8ABC-8C9E-AA88EE65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947" y="4614664"/>
                  <a:ext cx="4572000" cy="4866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6">
                  <a:extLst>
                    <a:ext uri="{FF2B5EF4-FFF2-40B4-BE49-F238E27FC236}">
                      <a16:creationId xmlns:a16="http://schemas.microsoft.com/office/drawing/2014/main" id="{D939EC46-72C4-CF7B-2317-E5BF1EAB0451}"/>
                    </a:ext>
                  </a:extLst>
                </p:cNvPr>
                <p:cNvSpPr txBox="1"/>
                <p:nvPr/>
              </p:nvSpPr>
              <p:spPr>
                <a:xfrm>
                  <a:off x="4079947" y="5290523"/>
                  <a:ext cx="4572000" cy="4866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s-E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s-ES" sz="2400" dirty="0"/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394BA84E-F4B7-5FE1-F539-4E0AFAE4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947" y="5290523"/>
                  <a:ext cx="4572000" cy="4866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7">
                  <a:extLst>
                    <a:ext uri="{FF2B5EF4-FFF2-40B4-BE49-F238E27FC236}">
                      <a16:creationId xmlns:a16="http://schemas.microsoft.com/office/drawing/2014/main" id="{424371AF-9838-A3FD-831C-070310DA5F30}"/>
                    </a:ext>
                  </a:extLst>
                </p:cNvPr>
                <p:cNvSpPr txBox="1"/>
                <p:nvPr/>
              </p:nvSpPr>
              <p:spPr>
                <a:xfrm>
                  <a:off x="4079947" y="6029092"/>
                  <a:ext cx="4572000" cy="4866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s-ES" sz="2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2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oMath>
                    </m:oMathPara>
                  </a14:m>
                  <a:endParaRPr lang="es-ES" sz="2400" dirty="0"/>
                </a:p>
              </p:txBody>
            </p:sp>
          </mc:Choice>
          <mc:Fallback xmlns="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F94F68BE-AF17-7950-117C-DAC8AD323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947" y="6029092"/>
                  <a:ext cx="4572000" cy="4866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9">
              <a:extLst>
                <a:ext uri="{FF2B5EF4-FFF2-40B4-BE49-F238E27FC236}">
                  <a16:creationId xmlns:a16="http://schemas.microsoft.com/office/drawing/2014/main" id="{26BA4A8C-47CD-461E-AC1F-41D5E2F6621B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V="1">
              <a:off x="4079947" y="4905375"/>
              <a:ext cx="1539803" cy="6284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0E3FE9E9-8227-7E80-C827-A5953DBB4F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637" y="5534092"/>
              <a:ext cx="1529521" cy="31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Conector recto de flecha 19">
              <a:extLst>
                <a:ext uri="{FF2B5EF4-FFF2-40B4-BE49-F238E27FC236}">
                  <a16:creationId xmlns:a16="http://schemas.microsoft.com/office/drawing/2014/main" id="{912EB3BA-9D7D-FD67-A403-627BECBBA22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>
              <a:off x="4079947" y="5533859"/>
              <a:ext cx="1527211" cy="785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4" name="Elipse 21">
              <a:extLst>
                <a:ext uri="{FF2B5EF4-FFF2-40B4-BE49-F238E27FC236}">
                  <a16:creationId xmlns:a16="http://schemas.microsoft.com/office/drawing/2014/main" id="{B68B1AB3-B9D8-08CE-43A0-BF810743A97F}"/>
                </a:ext>
              </a:extLst>
            </p:cNvPr>
            <p:cNvSpPr/>
            <p:nvPr/>
          </p:nvSpPr>
          <p:spPr>
            <a:xfrm>
              <a:off x="4054777" y="551099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87012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flag</a:t>
                </a:r>
                <a:r>
                  <a:rPr lang="es-ES" sz="4000" dirty="0"/>
                  <a:t> </a:t>
                </a:r>
                <a:r>
                  <a:rPr lang="es-ES" sz="4000" dirty="0" err="1"/>
                  <a:t>manifold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7094827" cy="3516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400" b="0" dirty="0"/>
                  <a:t>;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s-E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>
                        <a:latin typeface="Cambria Math" panose="02040503050406030204" pitchFamily="18" charset="0"/>
                      </a:rPr>
                      <m:t>PSU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AU" sz="2400" i="1">
                        <a:latin typeface="Cambria Math" panose="02040503050406030204" pitchFamily="18" charset="0"/>
                      </a:rPr>
                      <m:t>⋊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𝔖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7094827" cy="3516155"/>
              </a:xfrm>
              <a:prstGeom prst="rect">
                <a:avLst/>
              </a:prstGeom>
              <a:blipFill>
                <a:blip r:embed="rId3"/>
                <a:stretch>
                  <a:fillRect l="-2405" r="-1632" b="-36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40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flag</a:t>
                </a:r>
                <a:r>
                  <a:rPr lang="es-ES" sz="4000" dirty="0"/>
                  <a:t> </a:t>
                </a:r>
                <a:r>
                  <a:rPr lang="es-ES" sz="4000" dirty="0" err="1"/>
                  <a:t>manifold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40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8EA8AAC-3CD6-75D9-D8D6-15520B734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8036687" cy="404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400" b="0" dirty="0"/>
                  <a:t>;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s-E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>
                        <a:latin typeface="Cambria Math" panose="02040503050406030204" pitchFamily="18" charset="0"/>
                      </a:rPr>
                      <m:t>PSU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AU" sz="2400" i="1">
                        <a:latin typeface="Cambria Math" panose="02040503050406030204" pitchFamily="18" charset="0"/>
                      </a:rPr>
                      <m:t>⋊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𝔖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s-E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gives</a:t>
                </a:r>
                <a:r>
                  <a:rPr lang="es-ES" sz="2400" dirty="0"/>
                  <a:t> the </a:t>
                </a:r>
                <a:r>
                  <a:rPr lang="es-ES" sz="2400" dirty="0" err="1"/>
                  <a:t>fibration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400" b="0" dirty="0"/>
                  <a:t>.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61185E5-5D0A-60E2-104F-61721137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8036687" cy="4048096"/>
              </a:xfrm>
              <a:prstGeom prst="rect">
                <a:avLst/>
              </a:prstGeom>
              <a:blipFill>
                <a:blip r:embed="rId3"/>
                <a:stretch>
                  <a:fillRect l="-2124" r="-1669" b="-88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9DD76D9-B5DC-6DEC-2CE8-3BDBE9E42368}"/>
                  </a:ext>
                </a:extLst>
              </p:cNvPr>
              <p:cNvSpPr txBox="1"/>
              <p:nvPr/>
            </p:nvSpPr>
            <p:spPr>
              <a:xfrm>
                <a:off x="5381626" y="5302835"/>
                <a:ext cx="3133724" cy="1015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2000" dirty="0"/>
                  <a:t>General </a:t>
                </a:r>
                <a:r>
                  <a:rPr lang="es-ES" sz="2000" dirty="0" err="1"/>
                  <a:t>fact</a:t>
                </a:r>
                <a:r>
                  <a:rPr lang="es-ES" sz="2000" dirty="0"/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000" dirty="0"/>
                  <a:t> </a:t>
                </a:r>
                <a:r>
                  <a:rPr lang="es-ES" sz="2000" dirty="0" err="1"/>
                  <a:t>gives</a:t>
                </a:r>
                <a:r>
                  <a:rPr lang="es-ES" sz="2000" dirty="0"/>
                  <a:t> a </a:t>
                </a:r>
                <a:r>
                  <a:rPr lang="es-ES" sz="2000" dirty="0" err="1"/>
                  <a:t>fibration</a:t>
                </a:r>
                <a:endParaRPr lang="es-ES" sz="20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s-ES" sz="2000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" sz="2000" dirty="0"/>
                  <a:t>.</a:t>
                </a: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9DD76D9-B5DC-6DEC-2CE8-3BDBE9E42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26" y="5302835"/>
                <a:ext cx="3133724" cy="1015663"/>
              </a:xfrm>
              <a:prstGeom prst="rect">
                <a:avLst/>
              </a:prstGeom>
              <a:blipFill>
                <a:blip r:embed="rId4"/>
                <a:stretch>
                  <a:fillRect l="-1938" t="-2976" r="-969" b="-10119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412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complex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projective</a:t>
                </a:r>
                <a:r>
                  <a:rPr lang="es-ES" sz="4000" dirty="0"/>
                  <a:t> </a:t>
                </a:r>
                <a:r>
                  <a:rPr lang="es-ES" sz="4000" dirty="0" err="1"/>
                  <a:t>space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4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7556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ℂ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i="1">
                        <a:latin typeface="Cambria Math" panose="02040503050406030204" pitchFamily="18" charset="0"/>
                      </a:rPr>
                      <m:t>⋊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ℍ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75566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9AE085B-E6C3-8EBE-3A2D-35322787DF39}"/>
                  </a:ext>
                </a:extLst>
              </p:cNvPr>
              <p:cNvSpPr txBox="1"/>
              <p:nvPr/>
            </p:nvSpPr>
            <p:spPr>
              <a:xfrm>
                <a:off x="1766755" y="4308472"/>
                <a:ext cx="5610490" cy="746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brk m:alnAt="7"/>
                        </m:rPr>
                        <a:rPr lang="es-ES" sz="2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aln/>
                        </m:rP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s-E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aln/>
                        </m:rPr>
                        <a:rPr lang="es-E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̅"/>
                          <m:ctrlPr>
                            <a:rPr lang="es-E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9AE085B-E6C3-8EBE-3A2D-35322787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55" y="4308472"/>
                <a:ext cx="5610490" cy="746936"/>
              </a:xfrm>
              <a:prstGeom prst="rect">
                <a:avLst/>
              </a:prstGeom>
              <a:blipFill>
                <a:blip r:embed="rId4"/>
                <a:stretch>
                  <a:fillRect b="-122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5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complex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projective</a:t>
                </a:r>
                <a:r>
                  <a:rPr lang="es-ES" sz="4000" dirty="0"/>
                  <a:t> </a:t>
                </a:r>
                <a:r>
                  <a:rPr lang="es-ES" sz="4000" dirty="0" err="1"/>
                  <a:t>space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4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75566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ℂ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i="1">
                        <a:latin typeface="Cambria Math" panose="02040503050406030204" pitchFamily="18" charset="0"/>
                      </a:rPr>
                      <m:t>⋊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ℍ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m:rPr>
                        <m:aln/>
                      </m:rPr>
                      <a:rPr lang="es-E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s-ES" sz="2400">
                        <a:latin typeface="Cambria Math" panose="02040503050406030204" pitchFamily="18" charset="0"/>
                      </a:rPr>
                      <m:t>Re</m:t>
                    </m:r>
                    <m:r>
                      <a:rPr lang="es-E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s-ES" sz="2400">
                            <a:latin typeface="Cambria Math" panose="02040503050406030204" pitchFamily="18" charset="0"/>
                          </a:rPr>
                          <m:t>ℍ</m:t>
                        </m:r>
                      </m:sub>
                    </m:sSub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75566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1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2B56-2908-E7C5-4A5F-F71F6753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Preliminaries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1549E-92F3-F1E9-FDEC-6A28AD846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400" dirty="0"/>
                  <a:t> complete Riemannian manifold.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2400" dirty="0"/>
                  <a:t>Metric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〉"/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AU" sz="2400" b="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2400" dirty="0"/>
                  <a:t>Levi-Civita connection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𝔛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𝔛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𝔛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AU" sz="2400" b="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sz="2400" b="0" dirty="0"/>
                  <a:t>Curvature tensor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400" b="0" dirty="0"/>
                  <a:t>.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AU" sz="2400" b="0" dirty="0"/>
                  <a:t>.</a:t>
                </a:r>
              </a:p>
              <a:p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1549E-92F3-F1E9-FDEC-6A28AD846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02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complex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projective</a:t>
                </a:r>
                <a:r>
                  <a:rPr lang="es-ES" sz="4000" dirty="0"/>
                  <a:t> </a:t>
                </a:r>
                <a:r>
                  <a:rPr lang="es-ES" sz="4000" dirty="0" err="1"/>
                  <a:t>space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4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AAC041F-4471-5AB8-6983-5A7DEC407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Sp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i="1">
                        <a:latin typeface="Cambria Math" panose="02040503050406030204" pitchFamily="18" charset="0"/>
                      </a:rPr>
                      <m:t>⋊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r>
                                    <a:rPr lang="es-E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ℍ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Sp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Sp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Sp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Sp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gives</a:t>
                </a:r>
                <a:r>
                  <a:rPr lang="es-ES" sz="2400" dirty="0"/>
                  <a:t> the </a:t>
                </a:r>
                <a:r>
                  <a:rPr lang="es-ES" sz="2400" dirty="0" err="1"/>
                  <a:t>fibration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ℍ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FD5195B-E913-C466-08AF-FD22F7066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r="-11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36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C003150-0308-01AF-7CDC-134B8DA8A7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almost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product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C003150-0308-01AF-7CDC-134B8DA8A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0556D2-BD39-22EE-2356-94C329CBCE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6284"/>
                <a:ext cx="7886700" cy="5065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i="0">
                            <a:latin typeface="Cambria Math" panose="02040503050406030204" pitchFamily="18" charset="0"/>
                          </a:rPr>
                          <m:t>SU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ΔSU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SU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AU" i="1">
                        <a:latin typeface="Cambria Math" panose="02040503050406030204" pitchFamily="18" charset="0"/>
                      </a:rPr>
                      <m:t>⋊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𝔖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,−2</m:t>
                            </m:r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d>
                          <m:dPr>
                            <m:ctrlP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s-E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m:rPr>
                        <m:sty m:val="p"/>
                      </m:rPr>
                      <a:rPr lang="es-E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Ad</m:t>
                    </m:r>
                  </m:oMath>
                </a14:m>
                <a:r>
                  <a:rPr lang="es-ES" sz="2000" b="0" i="1" dirty="0">
                    <a:solidFill>
                      <a:schemeClr val="tx1"/>
                    </a:solidFill>
                  </a:rPr>
                  <a:t>. </a:t>
                </a:r>
                <a:endParaRPr lang="es-ES" sz="2000" b="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,0,−</m:t>
                            </m:r>
                            <m: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d>
                          <m:dPr>
                            <m:ctrlP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s-E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m:rPr>
                        <m:sty m:val="p"/>
                      </m:rPr>
                      <a:rPr lang="es-E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Ad</m:t>
                    </m:r>
                  </m:oMath>
                </a14:m>
                <a:r>
                  <a:rPr lang="es-ES" sz="2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𝑍𝑍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0556D2-BD39-22EE-2356-94C329CBC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6284"/>
                <a:ext cx="7886700" cy="5065775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07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C003150-0308-01AF-7CDC-134B8DA8A7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sz="4000" dirty="0"/>
                  <a:t>The </a:t>
                </a:r>
                <a:r>
                  <a:rPr lang="es-ES" sz="4000" dirty="0" err="1"/>
                  <a:t>almost</a:t>
                </a:r>
                <a:r>
                  <a:rPr lang="es-ES" sz="4000" dirty="0"/>
                  <a:t> </a:t>
                </a:r>
                <a:r>
                  <a:rPr lang="es-ES" sz="4000" dirty="0" err="1"/>
                  <a:t>product</a:t>
                </a:r>
                <a:r>
                  <a:rPr lang="es-E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4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sz="4000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C003150-0308-01AF-7CDC-134B8DA8A7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0556D2-BD39-22EE-2356-94C329CBCE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6284"/>
                <a:ext cx="7886700" cy="5065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 i="0">
                            <a:latin typeface="Cambria Math" panose="02040503050406030204" pitchFamily="18" charset="0"/>
                          </a:rPr>
                          <m:t>SU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ΔSU</m:t>
                        </m:r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r>
                  <a:rPr lang="es-ES" sz="2400" dirty="0"/>
                  <a:t>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𝕊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SU</m:t>
                        </m:r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s-ES" sz="240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ℤ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AU" i="1">
                        <a:latin typeface="Cambria Math" panose="02040503050406030204" pitchFamily="18" charset="0"/>
                      </a:rPr>
                      <m:t>⋊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𝔖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ΔSU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gives</a:t>
                </a:r>
                <a:r>
                  <a:rPr lang="es-ES" sz="2400" dirty="0"/>
                  <a:t> the </a:t>
                </a:r>
                <a:r>
                  <a:rPr lang="es-ES" sz="2400" dirty="0" err="1"/>
                  <a:t>fibration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s-ES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C50556D2-BD39-22EE-2356-94C329CBC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6284"/>
                <a:ext cx="7886700" cy="5065775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8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C43F-A119-C1B8-405C-3A687481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Low codimension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A85DE4-6950-2064-2302-2AE9FE9381FA}"/>
              </a:ext>
            </a:extLst>
          </p:cNvPr>
          <p:cNvGrpSpPr/>
          <p:nvPr/>
        </p:nvGrpSpPr>
        <p:grpSpPr>
          <a:xfrm>
            <a:off x="628650" y="1690689"/>
            <a:ext cx="7886700" cy="2133917"/>
            <a:chOff x="628650" y="1690689"/>
            <a:chExt cx="7886700" cy="213391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A314BB-5A7A-0BCE-F7D5-78E4FC9FD34C}"/>
                </a:ext>
              </a:extLst>
            </p:cNvPr>
            <p:cNvSpPr txBox="1"/>
            <p:nvPr/>
          </p:nvSpPr>
          <p:spPr>
            <a:xfrm>
              <a:off x="628650" y="1690689"/>
              <a:ext cx="7886700" cy="46166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Theorem (</a:t>
              </a:r>
              <a:r>
                <a:rPr lang="en-AU" sz="2400" dirty="0" err="1">
                  <a:solidFill>
                    <a:schemeClr val="bg1"/>
                  </a:solidFill>
                </a:rPr>
                <a:t>Nikolayevsky</a:t>
              </a:r>
              <a:r>
                <a:rPr lang="en-AU" sz="2400" dirty="0">
                  <a:solidFill>
                    <a:schemeClr val="bg1"/>
                  </a:solidFill>
                </a:rPr>
                <a:t> ‘15)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408F0F-F457-8E86-8269-CDB746ADFFDD}"/>
                    </a:ext>
                  </a:extLst>
                </p:cNvPr>
                <p:cNvSpPr txBox="1"/>
                <p:nvPr/>
              </p:nvSpPr>
              <p:spPr>
                <a:xfrm>
                  <a:off x="628650" y="2152353"/>
                  <a:ext cx="7886700" cy="1672253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 simply connected, irreducible, compact and homogeneous.</a:t>
                  </a:r>
                </a:p>
                <a:p>
                  <a:pPr>
                    <a:spcAft>
                      <a:spcPts val="800"/>
                    </a:spcAft>
                  </a:pPr>
                  <a:r>
                    <a:rPr lang="en-AU" sz="2400" dirty="0"/>
                    <a:t>If there exists a totally geodesic hypersurface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, then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AU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408F0F-F457-8E86-8269-CDB746AD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152353"/>
                  <a:ext cx="7886700" cy="1672253"/>
                </a:xfrm>
                <a:prstGeom prst="rect">
                  <a:avLst/>
                </a:prstGeom>
                <a:blipFill>
                  <a:blip r:embed="rId2"/>
                  <a:stretch>
                    <a:fillRect l="-1159" t="-2920" b="-76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88583B-23CD-43D9-224A-F77E303E269C}"/>
              </a:ext>
            </a:extLst>
          </p:cNvPr>
          <p:cNvSpPr txBox="1"/>
          <p:nvPr/>
        </p:nvSpPr>
        <p:spPr>
          <a:xfrm>
            <a:off x="628650" y="4358957"/>
            <a:ext cx="7886700" cy="46166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Corollary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AC1F89-1240-D3E0-64FB-23FF34A320EA}"/>
                  </a:ext>
                </a:extLst>
              </p:cNvPr>
              <p:cNvSpPr txBox="1"/>
              <p:nvPr/>
            </p:nvSpPr>
            <p:spPr>
              <a:xfrm>
                <a:off x="628650" y="4820621"/>
                <a:ext cx="7886700" cy="830997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sz="2400" dirty="0"/>
                  <a:t>,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AU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AU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AU" sz="2400" dirty="0"/>
                  <a:t> have no totally geodesic hypersurfaces.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AC1F89-1240-D3E0-64FB-23FF34A32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20621"/>
                <a:ext cx="7886700" cy="830997"/>
              </a:xfrm>
              <a:prstGeom prst="rect">
                <a:avLst/>
              </a:prstGeom>
              <a:blipFill>
                <a:blip r:embed="rId3"/>
                <a:stretch>
                  <a:fillRect l="-1159" t="-5147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71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C43F-A119-C1B8-405C-3A687481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Low codimension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A85DE4-6950-2064-2302-2AE9FE9381FA}"/>
              </a:ext>
            </a:extLst>
          </p:cNvPr>
          <p:cNvGrpSpPr/>
          <p:nvPr/>
        </p:nvGrpSpPr>
        <p:grpSpPr>
          <a:xfrm>
            <a:off x="628650" y="1690689"/>
            <a:ext cx="7886700" cy="2133917"/>
            <a:chOff x="628650" y="1690689"/>
            <a:chExt cx="7886700" cy="213391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A314BB-5A7A-0BCE-F7D5-78E4FC9FD34C}"/>
                </a:ext>
              </a:extLst>
            </p:cNvPr>
            <p:cNvSpPr txBox="1"/>
            <p:nvPr/>
          </p:nvSpPr>
          <p:spPr>
            <a:xfrm>
              <a:off x="628650" y="1690689"/>
              <a:ext cx="7886700" cy="461665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chemeClr val="bg1"/>
                  </a:solidFill>
                </a:rPr>
                <a:t>Theorem (</a:t>
              </a:r>
              <a:r>
                <a:rPr lang="en-AU" sz="2400" dirty="0" err="1">
                  <a:solidFill>
                    <a:schemeClr val="bg1"/>
                  </a:solidFill>
                </a:rPr>
                <a:t>Nikolayevsky</a:t>
              </a:r>
              <a:r>
                <a:rPr lang="en-AU" sz="2400" dirty="0">
                  <a:solidFill>
                    <a:schemeClr val="bg1"/>
                  </a:solidFill>
                </a:rPr>
                <a:t> ‘15)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408F0F-F457-8E86-8269-CDB746ADFFDD}"/>
                    </a:ext>
                  </a:extLst>
                </p:cNvPr>
                <p:cNvSpPr txBox="1"/>
                <p:nvPr/>
              </p:nvSpPr>
              <p:spPr>
                <a:xfrm>
                  <a:off x="628650" y="2152353"/>
                  <a:ext cx="7886700" cy="1672253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 simply connected, irreducible, compact and homogeneous.</a:t>
                  </a:r>
                </a:p>
                <a:p>
                  <a:pPr>
                    <a:spcAft>
                      <a:spcPts val="800"/>
                    </a:spcAft>
                  </a:pPr>
                  <a:r>
                    <a:rPr lang="en-AU" sz="2400" dirty="0"/>
                    <a:t>If there exists a totally geodesic hypersurface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AU" sz="2400" dirty="0"/>
                    <a:t>, then </a:t>
                  </a:r>
                  <a14:m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AU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A408F0F-F457-8E86-8269-CDB746AD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152353"/>
                  <a:ext cx="7886700" cy="1672253"/>
                </a:xfrm>
                <a:prstGeom prst="rect">
                  <a:avLst/>
                </a:prstGeom>
                <a:blipFill>
                  <a:blip r:embed="rId2"/>
                  <a:stretch>
                    <a:fillRect l="-1159" t="-2920" b="-76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88583B-23CD-43D9-224A-F77E303E269C}"/>
              </a:ext>
            </a:extLst>
          </p:cNvPr>
          <p:cNvSpPr txBox="1"/>
          <p:nvPr/>
        </p:nvSpPr>
        <p:spPr>
          <a:xfrm>
            <a:off x="628650" y="4358957"/>
            <a:ext cx="7886700" cy="46166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AC1F89-1240-D3E0-64FB-23FF34A320EA}"/>
                  </a:ext>
                </a:extLst>
              </p:cNvPr>
              <p:cNvSpPr txBox="1"/>
              <p:nvPr/>
            </p:nvSpPr>
            <p:spPr>
              <a:xfrm>
                <a:off x="628650" y="4820621"/>
                <a:ext cx="7886700" cy="830997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n-AU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AU" sz="2400" dirty="0"/>
                  <a:t>,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AU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AU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AU" sz="2400" dirty="0"/>
                  <a:t> have no totally geodesic submanifolds of codimension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AU" sz="24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AC1F89-1240-D3E0-64FB-23FF34A32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820621"/>
                <a:ext cx="7886700" cy="830997"/>
              </a:xfrm>
              <a:prstGeom prst="rect">
                <a:avLst/>
              </a:prstGeom>
              <a:blipFill>
                <a:blip r:embed="rId3"/>
                <a:stretch>
                  <a:fillRect l="-1159" t="-5147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CC92-7398-5608-D9FB-327705FD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Dimension three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2">
                <a:extLst>
                  <a:ext uri="{FF2B5EF4-FFF2-40B4-BE49-F238E27FC236}">
                    <a16:creationId xmlns:a16="http://schemas.microsoft.com/office/drawing/2014/main" id="{7285E3B1-80EF-5D6A-2DD4-1886F0F0C5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18839"/>
                  </p:ext>
                </p:extLst>
              </p:nvPr>
            </p:nvGraphicFramePr>
            <p:xfrm>
              <a:off x="628650" y="1690689"/>
              <a:ext cx="7886700" cy="39552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0230">
                      <a:extLst>
                        <a:ext uri="{9D8B030D-6E8A-4147-A177-3AD203B41FA5}">
                          <a16:colId xmlns:a16="http://schemas.microsoft.com/office/drawing/2014/main" val="3817023777"/>
                        </a:ext>
                      </a:extLst>
                    </a:gridCol>
                    <a:gridCol w="3072384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974086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800" b="0" dirty="0" err="1"/>
                            <a:t>Ambient</a:t>
                          </a:r>
                          <a:endParaRPr lang="es-ES" sz="2800" b="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800" b="0" dirty="0" err="1"/>
                            <a:t>Submanifold</a:t>
                          </a:r>
                          <a:endParaRPr lang="es-ES" sz="2800" b="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800" b="0" dirty="0" err="1"/>
                            <a:t>Orbit</a:t>
                          </a:r>
                          <a:r>
                            <a:rPr lang="es-ES" sz="2800" b="0" dirty="0"/>
                            <a:t> </a:t>
                          </a:r>
                          <a:r>
                            <a:rPr lang="es-ES" sz="2800" b="0" dirty="0" err="1"/>
                            <a:t>of</a:t>
                          </a:r>
                          <a:endParaRPr lang="es-ES" sz="2800" b="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800" b="0" i="1" smtClean="0">
                                            <a:latin typeface="Cambria Math" panose="02040503050406030204" pitchFamily="18" charset="0"/>
                                          </a:rPr>
                                          <m:t>ℂ</m:t>
                                        </m:r>
                                      </m:e>
                                      <m:sup>
                                        <m:r>
                                          <a:rPr lang="es-ES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280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AU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AU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4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75452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  <m:t>,1/4 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804725"/>
                      </a:ext>
                    </a:extLst>
                  </a:tr>
                  <a:tr h="5681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  <m:sSup>
                                  <m:sSup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8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28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80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  <m:t>,1/2</m:t>
                                    </m:r>
                                  </m:sub>
                                  <m:sup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AU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AU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4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525986"/>
                      </a:ext>
                    </a:extLst>
                  </a:tr>
                  <a:tr h="691466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829713"/>
                      </a:ext>
                    </a:extLst>
                  </a:tr>
                  <a:tr h="986675">
                    <a:tc vMerge="1">
                      <a:txBody>
                        <a:bodyPr/>
                        <a:lstStyle/>
                        <a:p>
                          <a:endParaRPr lang="es-ES" sz="2400" dirty="0"/>
                        </a:p>
                      </a:txBody>
                      <a:tcPr marL="120975" marR="120975" marT="60488" marB="60488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  <m:t>,1/3 </m:t>
                                    </m:r>
                                  </m:sub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737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2">
                <a:extLst>
                  <a:ext uri="{FF2B5EF4-FFF2-40B4-BE49-F238E27FC236}">
                    <a16:creationId xmlns:a16="http://schemas.microsoft.com/office/drawing/2014/main" id="{7285E3B1-80EF-5D6A-2DD4-1886F0F0C5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18839"/>
                  </p:ext>
                </p:extLst>
              </p:nvPr>
            </p:nvGraphicFramePr>
            <p:xfrm>
              <a:off x="628650" y="1690689"/>
              <a:ext cx="7886700" cy="39552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0230">
                      <a:extLst>
                        <a:ext uri="{9D8B030D-6E8A-4147-A177-3AD203B41FA5}">
                          <a16:colId xmlns:a16="http://schemas.microsoft.com/office/drawing/2014/main" val="3817023777"/>
                        </a:ext>
                      </a:extLst>
                    </a:gridCol>
                    <a:gridCol w="3072384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974086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800" b="0" dirty="0" err="1"/>
                            <a:t>Ambient</a:t>
                          </a:r>
                          <a:endParaRPr lang="es-ES" sz="2800" b="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800" b="0" dirty="0" err="1"/>
                            <a:t>Submanifold</a:t>
                          </a:r>
                          <a:endParaRPr lang="es-ES" sz="2800" b="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800" b="0" dirty="0" err="1"/>
                            <a:t>Orbit</a:t>
                          </a:r>
                          <a:r>
                            <a:rPr lang="es-ES" sz="2800" b="0" dirty="0"/>
                            <a:t> </a:t>
                          </a:r>
                          <a:r>
                            <a:rPr lang="es-ES" sz="2800" b="0" dirty="0" err="1"/>
                            <a:t>of</a:t>
                          </a:r>
                          <a:endParaRPr lang="es-ES" sz="2800" b="0" dirty="0"/>
                        </a:p>
                      </a:txBody>
                      <a:tcPr marL="120975" marR="120975" marT="60488" marB="60488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919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>
                        <a:blipFill>
                          <a:blip r:embed="rId2"/>
                          <a:stretch>
                            <a:fillRect l="-331" t="-53763" r="-330132" b="-20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0119" t="-109890" r="-97817" b="-5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65369" t="-109890" r="-1025" b="-5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75452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0119" t="-201053" r="-97817" b="-39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65369" t="-201053" r="-1025" b="-39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804725"/>
                      </a:ext>
                    </a:extLst>
                  </a:tr>
                  <a:tr h="585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>
                        <a:blipFill>
                          <a:blip r:embed="rId2"/>
                          <a:stretch>
                            <a:fillRect l="-331" t="-297917" r="-330132" b="-289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0119" t="-297917" r="-97817" b="-289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65369" t="-297917" r="-1025" b="-289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0525986"/>
                      </a:ext>
                    </a:extLst>
                  </a:tr>
                  <a:tr h="691466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>
                        <a:blipFill>
                          <a:blip r:embed="rId2"/>
                          <a:stretch>
                            <a:fillRect l="-331" t="-138406" r="-330132" b="-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0119" t="-335088" r="-97817" b="-143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65369" t="-335088" r="-1025" b="-1438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829713"/>
                      </a:ext>
                    </a:extLst>
                  </a:tr>
                  <a:tr h="986675">
                    <a:tc vMerge="1">
                      <a:txBody>
                        <a:bodyPr/>
                        <a:lstStyle/>
                        <a:p>
                          <a:endParaRPr lang="es-ES" sz="2400" dirty="0"/>
                        </a:p>
                      </a:txBody>
                      <a:tcPr marL="120975" marR="120975" marT="60488" marB="60488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60119" t="-306173" r="-97817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65369" t="-306173" r="-1025" b="-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7372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D4384AF-8EC1-739E-2F17-47A0BDF92CC2}"/>
              </a:ext>
            </a:extLst>
          </p:cNvPr>
          <p:cNvSpPr txBox="1"/>
          <p:nvPr/>
        </p:nvSpPr>
        <p:spPr>
          <a:xfrm>
            <a:off x="628650" y="5940662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All of them are </a:t>
            </a:r>
            <a:r>
              <a:rPr lang="en-AU" sz="2400" dirty="0" err="1"/>
              <a:t>Lagrangian</a:t>
            </a:r>
            <a:r>
              <a:rPr lang="en-A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918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609476"/>
                  </p:ext>
                </p:extLst>
              </p:nvPr>
            </p:nvGraphicFramePr>
            <p:xfrm>
              <a:off x="628650" y="1726314"/>
              <a:ext cx="7886700" cy="28374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sSup>
                                      <m:sSup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000" b="0" i="0" smtClean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a:rPr lang="es-ES" sz="20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Almost</a:t>
                          </a:r>
                          <a:r>
                            <a:rPr lang="es-ES" sz="2000" dirty="0"/>
                            <a:t> </a:t>
                          </a:r>
                          <a:r>
                            <a:rPr lang="es-ES" sz="2000" dirty="0" err="1"/>
                            <a:t>complex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804725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Almost</a:t>
                          </a:r>
                          <a:r>
                            <a:rPr lang="es-ES" sz="2000" dirty="0"/>
                            <a:t> </a:t>
                          </a:r>
                          <a:r>
                            <a:rPr lang="es-ES" sz="2000" dirty="0" err="1"/>
                            <a:t>complex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233065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AU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AU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AU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Inhomogeneous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Totally real</a:t>
                          </a:r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2463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609476"/>
                  </p:ext>
                </p:extLst>
              </p:nvPr>
            </p:nvGraphicFramePr>
            <p:xfrm>
              <a:off x="628650" y="1726314"/>
              <a:ext cx="7886700" cy="28374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39895" t="-1087" r="-1312" b="-409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103333" r="-170625" b="-3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111085" t="-103333" r="-89145" b="-3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192632" r="-170625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111085" t="-192632" r="-89145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Almost</a:t>
                          </a:r>
                          <a:r>
                            <a:rPr lang="es-ES" sz="2000" dirty="0"/>
                            <a:t> </a:t>
                          </a:r>
                          <a:r>
                            <a:rPr lang="es-ES" sz="2000" dirty="0" err="1"/>
                            <a:t>complex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804725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295745" r="-170625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111085" t="-295745" r="-89145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Almost</a:t>
                          </a:r>
                          <a:r>
                            <a:rPr lang="es-ES" sz="2000" dirty="0"/>
                            <a:t> </a:t>
                          </a:r>
                          <a:r>
                            <a:rPr lang="es-ES" sz="2000" dirty="0" err="1"/>
                            <a:t>complex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7233065"/>
                      </a:ext>
                    </a:extLst>
                  </a:tr>
                  <a:tr h="575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391579" r="-170625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 err="1"/>
                            <a:t>Inhomogeneous</a:t>
                          </a:r>
                          <a:endParaRPr lang="es-ES" sz="200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Totally real</a:t>
                          </a:r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2463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099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692103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692103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39895" t="-1087" r="-1312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08" t="-102198" r="-170625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111085" t="-102198" r="-89145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Imagen 10" descr="Patrón de fondo&#10;&#10;Descripción generada automáticamente">
            <a:extLst>
              <a:ext uri="{FF2B5EF4-FFF2-40B4-BE49-F238E27FC236}">
                <a16:creationId xmlns:a16="http://schemas.microsoft.com/office/drawing/2014/main" id="{2729CB42-633E-F569-C623-51BA27897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7" y="3429000"/>
            <a:ext cx="2962658" cy="2962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E4F0885-97E4-A69E-01EF-E8D678A9B49C}"/>
                  </a:ext>
                </a:extLst>
              </p:cNvPr>
              <p:cNvSpPr txBox="1"/>
              <p:nvPr/>
            </p:nvSpPr>
            <p:spPr>
              <a:xfrm>
                <a:off x="4504444" y="4550614"/>
                <a:ext cx="4010906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span</m:t>
                      </m:r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E4F0885-97E4-A69E-01EF-E8D678A9B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444" y="4550614"/>
                <a:ext cx="4010906" cy="719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59182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1FB35616-A428-198A-E7BC-34FCEBF91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7" y="3429000"/>
            <a:ext cx="2962658" cy="2962656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E5FCD57E-9ADF-8304-9E77-85E1693DD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46" y="3146170"/>
            <a:ext cx="3346704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9197805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9197805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39895" t="-1087" r="-1312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08" t="-102198" r="-170625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111085" t="-102198" r="-89145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462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F4FFCAD-9B44-D48A-EF14-33E554FB53BD}"/>
                  </a:ext>
                </a:extLst>
              </p:cNvPr>
              <p:cNvSpPr txBox="1"/>
              <p:nvPr/>
            </p:nvSpPr>
            <p:spPr>
              <a:xfrm>
                <a:off x="628650" y="4337773"/>
                <a:ext cx="66173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Sy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s-E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s-ES" sz="2400" dirty="0"/>
                  <a:t>: </a:t>
                </a:r>
                <a:r>
                  <a:rPr lang="es-ES" sz="2400" dirty="0" err="1"/>
                  <a:t>four</a:t>
                </a:r>
                <a:r>
                  <a:rPr lang="es-ES" sz="2400" dirty="0"/>
                  <a:t>-dimensional </a:t>
                </a:r>
                <a:r>
                  <a:rPr lang="es-ES" sz="2400" dirty="0" err="1"/>
                  <a:t>irrep</a:t>
                </a:r>
                <a:r>
                  <a:rPr lang="es-ES" sz="2400" dirty="0"/>
                  <a:t>. </a:t>
                </a:r>
                <a:r>
                  <a:rPr lang="es-ES" sz="2400" dirty="0" err="1"/>
                  <a:t>of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SU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s-ES" dirty="0"/>
                  <a:t>.</a:t>
                </a: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F4FFCAD-9B44-D48A-EF14-33E554FB5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37773"/>
                <a:ext cx="6617389" cy="461665"/>
              </a:xfrm>
              <a:prstGeom prst="rect">
                <a:avLst/>
              </a:prstGeom>
              <a:blipFill>
                <a:blip r:embed="rId3"/>
                <a:stretch>
                  <a:fillRect l="-184" t="-9333" b="-32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>
                <a:extLst>
                  <a:ext uri="{FF2B5EF4-FFF2-40B4-BE49-F238E27FC236}">
                    <a16:creationId xmlns:a16="http://schemas.microsoft.com/office/drawing/2014/main" id="{811CA68F-4719-E0A0-C053-1A83AD936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450741"/>
                  </p:ext>
                </p:extLst>
              </p:nvPr>
            </p:nvGraphicFramePr>
            <p:xfrm>
              <a:off x="628650" y="1726314"/>
              <a:ext cx="7886700" cy="22421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Sp</m:t>
                                </m:r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113743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2000" b="0" i="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43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>
                <a:extLst>
                  <a:ext uri="{FF2B5EF4-FFF2-40B4-BE49-F238E27FC236}">
                    <a16:creationId xmlns:a16="http://schemas.microsoft.com/office/drawing/2014/main" id="{811CA68F-4719-E0A0-C053-1A83AD936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6450741"/>
                  </p:ext>
                </p:extLst>
              </p:nvPr>
            </p:nvGraphicFramePr>
            <p:xfrm>
              <a:off x="628650" y="1726314"/>
              <a:ext cx="7886700" cy="22188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27149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2637767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39895" t="-1087" r="-1312" b="-301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08" t="-102198" r="-170625" b="-2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111085" t="-102198" r="-89145" b="-2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08" t="-202198" r="-170625" b="-1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111085" t="-202198" r="-89145" b="-1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113743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208" t="-302198" r="-170625" b="-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5"/>
                          <a:stretch>
                            <a:fillRect l="-111085" t="-302198" r="-89145" b="-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431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8677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2B56-2908-E7C5-4A5F-F71F6753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Totally geodesic submanifolds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1549E-92F3-F1E9-FDEC-6A28AD846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75221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AU" sz="2400" dirty="0"/>
                  <a:t> complete Riemannian manifolds</a:t>
                </a:r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Σ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 isometric immersion.</a:t>
                </a:r>
                <a:endParaRPr lang="en-AU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sz="2400" dirty="0"/>
                  <a:t> is </a:t>
                </a:r>
                <a:r>
                  <a:rPr lang="en-AU" sz="2400" i="1" dirty="0"/>
                  <a:t>totally geodesic </a:t>
                </a:r>
                <a:r>
                  <a:rPr lang="en-AU" sz="2400" dirty="0"/>
                  <a:t>if: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AU" sz="2000" dirty="0"/>
                  <a:t> geodesic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r>
                      <a:rPr lang="en-AU" sz="20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r>
                      <a:rPr lang="en-AU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AU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AU" sz="2000" dirty="0"/>
                  <a:t> geodesic in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000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sz="2000" dirty="0"/>
                  <a:t>The second fundamental form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𝕀𝕀</m:t>
                    </m:r>
                  </m:oMath>
                </a14:m>
                <a:r>
                  <a:rPr lang="en-AU" sz="2000" dirty="0"/>
                  <a:t> vanishes.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C1549E-92F3-F1E9-FDEC-6A28AD846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752215"/>
              </a:xfrm>
              <a:blipFill>
                <a:blip r:embed="rId2"/>
                <a:stretch>
                  <a:fillRect l="-1005" t="-12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891AD48B-E710-45E9-2B9F-4D292583E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09" y="4364388"/>
            <a:ext cx="2697466" cy="1517680"/>
          </a:xfrm>
          <a:prstGeom prst="rect">
            <a:avLst/>
          </a:prstGeom>
        </p:spPr>
      </p:pic>
      <p:pic>
        <p:nvPicPr>
          <p:cNvPr id="5" name="Imagen 16" descr="Gráfico&#10;&#10;Descripción generada automáticamente">
            <a:extLst>
              <a:ext uri="{FF2B5EF4-FFF2-40B4-BE49-F238E27FC236}">
                <a16:creationId xmlns:a16="http://schemas.microsoft.com/office/drawing/2014/main" id="{DC81140B-788F-EB02-8C63-69F283E50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81" y="4194872"/>
            <a:ext cx="1830546" cy="1856712"/>
          </a:xfrm>
          <a:prstGeom prst="rect">
            <a:avLst/>
          </a:prstGeom>
        </p:spPr>
      </p:pic>
      <p:pic>
        <p:nvPicPr>
          <p:cNvPr id="6" name="Imagen 18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1217F671-21BF-3F9E-EF4C-8F75D214A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74" y="4341065"/>
            <a:ext cx="2548428" cy="1564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20">
                <a:extLst>
                  <a:ext uri="{FF2B5EF4-FFF2-40B4-BE49-F238E27FC236}">
                    <a16:creationId xmlns:a16="http://schemas.microsoft.com/office/drawing/2014/main" id="{782EEE43-A0F0-6F05-35D0-198DCC72977E}"/>
                  </a:ext>
                </a:extLst>
              </p:cNvPr>
              <p:cNvSpPr txBox="1"/>
              <p:nvPr/>
            </p:nvSpPr>
            <p:spPr>
              <a:xfrm>
                <a:off x="1592636" y="6214396"/>
                <a:ext cx="1135504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ES" sz="2200" dirty="0"/>
              </a:p>
            </p:txBody>
          </p:sp>
        </mc:Choice>
        <mc:Fallback xmlns="">
          <p:sp>
            <p:nvSpPr>
              <p:cNvPr id="7" name="CuadroTexto 20">
                <a:extLst>
                  <a:ext uri="{FF2B5EF4-FFF2-40B4-BE49-F238E27FC236}">
                    <a16:creationId xmlns:a16="http://schemas.microsoft.com/office/drawing/2014/main" id="{782EEE43-A0F0-6F05-35D0-198DCC729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636" y="6214396"/>
                <a:ext cx="1135504" cy="344646"/>
              </a:xfrm>
              <a:prstGeom prst="rect">
                <a:avLst/>
              </a:prstGeom>
              <a:blipFill>
                <a:blip r:embed="rId6"/>
                <a:stretch>
                  <a:fillRect l="-5348" t="-3509" b="-52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21">
                <a:extLst>
                  <a:ext uri="{FF2B5EF4-FFF2-40B4-BE49-F238E27FC236}">
                    <a16:creationId xmlns:a16="http://schemas.microsoft.com/office/drawing/2014/main" id="{C579CC35-4CFC-94AA-D735-8D2DE8FEC09B}"/>
                  </a:ext>
                </a:extLst>
              </p:cNvPr>
              <p:cNvSpPr txBox="1"/>
              <p:nvPr/>
            </p:nvSpPr>
            <p:spPr>
              <a:xfrm>
                <a:off x="4408074" y="6214396"/>
                <a:ext cx="1045735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ES" sz="2200" dirty="0"/>
              </a:p>
            </p:txBody>
          </p:sp>
        </mc:Choice>
        <mc:Fallback xmlns="">
          <p:sp>
            <p:nvSpPr>
              <p:cNvPr id="8" name="CuadroTexto 21">
                <a:extLst>
                  <a:ext uri="{FF2B5EF4-FFF2-40B4-BE49-F238E27FC236}">
                    <a16:creationId xmlns:a16="http://schemas.microsoft.com/office/drawing/2014/main" id="{C579CC35-4CFC-94AA-D735-8D2DE8FEC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74" y="6214396"/>
                <a:ext cx="1045735" cy="344646"/>
              </a:xfrm>
              <a:prstGeom prst="rect">
                <a:avLst/>
              </a:prstGeom>
              <a:blipFill>
                <a:blip r:embed="rId7"/>
                <a:stretch>
                  <a:fillRect l="-6395" t="-3509" r="-581" b="-52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22">
                <a:extLst>
                  <a:ext uri="{FF2B5EF4-FFF2-40B4-BE49-F238E27FC236}">
                    <a16:creationId xmlns:a16="http://schemas.microsoft.com/office/drawing/2014/main" id="{FB90A797-44EF-3C5E-34A9-821DDE05E8AC}"/>
                  </a:ext>
                </a:extLst>
              </p:cNvPr>
              <p:cNvSpPr txBox="1"/>
              <p:nvPr/>
            </p:nvSpPr>
            <p:spPr>
              <a:xfrm>
                <a:off x="6579845" y="6205355"/>
                <a:ext cx="1525418" cy="353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  <m:r>
                            <m:rPr>
                              <m:sty m:val="p"/>
                            </m:rP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s-ES" sz="2200" b="0" i="0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s-E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  <m:r>
                            <m:rPr>
                              <m:sty m:val="p"/>
                            </m:rP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sz="22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s-ES" sz="2200" dirty="0"/>
              </a:p>
            </p:txBody>
          </p:sp>
        </mc:Choice>
        <mc:Fallback xmlns="">
          <p:sp>
            <p:nvSpPr>
              <p:cNvPr id="9" name="CuadroTexto 22">
                <a:extLst>
                  <a:ext uri="{FF2B5EF4-FFF2-40B4-BE49-F238E27FC236}">
                    <a16:creationId xmlns:a16="http://schemas.microsoft.com/office/drawing/2014/main" id="{FB90A797-44EF-3C5E-34A9-821DDE05E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45" y="6205355"/>
                <a:ext cx="1525418" cy="353687"/>
              </a:xfrm>
              <a:prstGeom prst="rect">
                <a:avLst/>
              </a:prstGeom>
              <a:blipFill>
                <a:blip r:embed="rId8"/>
                <a:stretch>
                  <a:fillRect l="-3984" t="-5172" b="-51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6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5992095"/>
                  </p:ext>
                </p:extLst>
              </p:nvPr>
            </p:nvGraphicFramePr>
            <p:xfrm>
              <a:off x="628650" y="1726314"/>
              <a:ext cx="7886700" cy="22188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ΔSU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113743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Totally</a:t>
                          </a:r>
                          <a:r>
                            <a:rPr lang="es-ES" sz="2000" i="0" dirty="0"/>
                            <a:t> real</a:t>
                          </a:r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43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5992095"/>
                  </p:ext>
                </p:extLst>
              </p:nvPr>
            </p:nvGraphicFramePr>
            <p:xfrm>
              <a:off x="628650" y="1726314"/>
              <a:ext cx="7886700" cy="22188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39895" t="-1087" r="-1312" b="-301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43" t="-102198" r="-215291" b="-2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82435" t="-102198" r="-77046" b="-2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43" t="-202198" r="-215291" b="-1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82435" t="-202198" r="-77046" b="-10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113743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243" t="-302198" r="-215291" b="-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3"/>
                          <a:stretch>
                            <a:fillRect l="-82435" t="-302198" r="-77046" b="-4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Totally</a:t>
                          </a:r>
                          <a:r>
                            <a:rPr lang="es-ES" sz="2000" i="0" dirty="0"/>
                            <a:t> real</a:t>
                          </a:r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431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860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exterior, colorido, luz, pájaro&#10;&#10;Descripción generada automáticamente">
            <a:extLst>
              <a:ext uri="{FF2B5EF4-FFF2-40B4-BE49-F238E27FC236}">
                <a16:creationId xmlns:a16="http://schemas.microsoft.com/office/drawing/2014/main" id="{960689D8-3652-04E7-1684-D917574B5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7" y="3429000"/>
            <a:ext cx="2962658" cy="2962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881865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881865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239895" t="-1087" r="-1312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243" t="-102198" r="-215291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82435" t="-102198" r="-77046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B987864-1F3C-92E9-C896-F0DE9DA5E46D}"/>
                  </a:ext>
                </a:extLst>
              </p:cNvPr>
              <p:cNvSpPr txBox="1"/>
              <p:nvPr/>
            </p:nvSpPr>
            <p:spPr>
              <a:xfrm>
                <a:off x="3975355" y="4504447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span</m:t>
                      </m:r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B987864-1F3C-92E9-C896-F0DE9DA5E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55" y="4504447"/>
                <a:ext cx="457200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85889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ersonas en un escenario&#10;&#10;Descripción generada automáticamente con confianza baja">
            <a:extLst>
              <a:ext uri="{FF2B5EF4-FFF2-40B4-BE49-F238E27FC236}">
                <a16:creationId xmlns:a16="http://schemas.microsoft.com/office/drawing/2014/main" id="{A30ED32C-60A6-8A8D-521E-359AE4C1B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8" y="3429000"/>
            <a:ext cx="2962658" cy="2962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" dirty="0"/>
                  <a:t>Dimension </a:t>
                </a:r>
                <a:r>
                  <a:rPr lang="es-ES" dirty="0" err="1"/>
                  <a:t>two</a:t>
                </a:r>
                <a:r>
                  <a:rPr lang="es-E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576D27D6-55EC-ECB2-33A6-7894E0D75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913785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sSup>
                                  <m:sSupPr>
                                    <m:ctrlP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4DFE6F1D-CBAD-520F-7D4A-B3E90ADEB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913785"/>
                  </p:ext>
                </p:extLst>
              </p:nvPr>
            </p:nvGraphicFramePr>
            <p:xfrm>
              <a:off x="628650" y="1726314"/>
              <a:ext cx="7886700" cy="11111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186">
                      <a:extLst>
                        <a:ext uri="{9D8B030D-6E8A-4147-A177-3AD203B41FA5}">
                          <a16:colId xmlns:a16="http://schemas.microsoft.com/office/drawing/2014/main" val="765956214"/>
                        </a:ext>
                      </a:extLst>
                    </a:gridCol>
                    <a:gridCol w="3055730">
                      <a:extLst>
                        <a:ext uri="{9D8B030D-6E8A-4147-A177-3AD203B41FA5}">
                          <a16:colId xmlns:a16="http://schemas.microsoft.com/office/drawing/2014/main" val="514468396"/>
                        </a:ext>
                      </a:extLst>
                    </a:gridCol>
                    <a:gridCol w="2321784">
                      <a:extLst>
                        <a:ext uri="{9D8B030D-6E8A-4147-A177-3AD203B41FA5}">
                          <a16:colId xmlns:a16="http://schemas.microsoft.com/office/drawing/2014/main" val="852500600"/>
                        </a:ext>
                      </a:extLst>
                    </a:gridCol>
                  </a:tblGrid>
                  <a:tr h="5572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239895" t="-1087" r="-1312" b="-1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898986"/>
                      </a:ext>
                    </a:extLst>
                  </a:tr>
                  <a:tr h="553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243" t="-102198" r="-215291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4"/>
                          <a:stretch>
                            <a:fillRect l="-82435" t="-102198" r="-77046" b="-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i="0" dirty="0" err="1"/>
                            <a:t>Almost</a:t>
                          </a:r>
                          <a:r>
                            <a:rPr lang="es-ES" sz="2000" i="0" dirty="0"/>
                            <a:t> </a:t>
                          </a:r>
                          <a:r>
                            <a:rPr lang="es-ES" sz="2000" i="0" dirty="0" err="1"/>
                            <a:t>complex</a:t>
                          </a:r>
                          <a:endParaRPr lang="es-ES" sz="2000" i="0" dirty="0"/>
                        </a:p>
                      </a:txBody>
                      <a:tcPr marL="120975" marR="120975" marT="60488" marB="60488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86665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2DD06CC4-4C84-CA0B-1B4D-3E6BABCFD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46" y="3146170"/>
            <a:ext cx="3346704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9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623EAE5-6226-DF6C-3D69-7A574E74A1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675807"/>
                  </p:ext>
                </p:extLst>
              </p:nvPr>
            </p:nvGraphicFramePr>
            <p:xfrm>
              <a:off x="0" y="1"/>
              <a:ext cx="9144000" cy="6940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871590877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2558520771"/>
                        </a:ext>
                      </a:extLst>
                    </a:gridCol>
                    <a:gridCol w="2493034">
                      <a:extLst>
                        <a:ext uri="{9D8B030D-6E8A-4147-A177-3AD203B41FA5}">
                          <a16:colId xmlns:a16="http://schemas.microsoft.com/office/drawing/2014/main" val="199397141"/>
                        </a:ext>
                      </a:extLst>
                    </a:gridCol>
                    <a:gridCol w="2078966">
                      <a:extLst>
                        <a:ext uri="{9D8B030D-6E8A-4147-A177-3AD203B41FA5}">
                          <a16:colId xmlns:a16="http://schemas.microsoft.com/office/drawing/2014/main" val="728340729"/>
                        </a:ext>
                      </a:extLst>
                    </a:gridCol>
                  </a:tblGrid>
                  <a:tr h="726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Ambient</a:t>
                          </a:r>
                          <a:endParaRPr lang="es-ES" sz="2000" b="0" dirty="0"/>
                        </a:p>
                      </a:txBody>
                      <a:tcPr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/>
                            <a:t>Relationship </a:t>
                          </a:r>
                          <a:r>
                            <a:rPr lang="es-ES" sz="2000" b="0" dirty="0" err="1"/>
                            <a:t>with</a:t>
                          </a:r>
                          <a:r>
                            <a:rPr lang="es-ES" sz="20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a14:m>
                          <a:endParaRPr lang="es-ES" sz="2000" b="0" dirty="0"/>
                        </a:p>
                      </a:txBody>
                      <a:tcPr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922532"/>
                      </a:ext>
                    </a:extLst>
                  </a:tr>
                  <a:tr h="362045">
                    <a:tc rowSpan="6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2400" b="0" i="0" smtClean="0">
                                            <a:latin typeface="Cambria Math" panose="02040503050406030204" pitchFamily="18" charset="0"/>
                                          </a:rPr>
                                          <m:t>ℂ</m:t>
                                        </m:r>
                                      </m:e>
                                      <m:sup>
                                        <m:r>
                                          <a:rPr lang="es-ES" sz="24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24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AU" sz="15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AU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AU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n-AU" sz="15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500" b="0" i="0" smtClean="0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AU" sz="1500" b="0" i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2959429"/>
                      </a:ext>
                    </a:extLst>
                  </a:tr>
                  <a:tr h="406174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  <m:t>,1/4 </m:t>
                                    </m:r>
                                  </m:sub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3775425"/>
                      </a:ext>
                    </a:extLst>
                  </a:tr>
                  <a:tr h="362045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57223763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sSup>
                                      <m:sSup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p>
                                        <m: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161491879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80362141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AU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AU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Inhomogeneous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/>
                            <a:t>Totally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62978338"/>
                      </a:ext>
                    </a:extLst>
                  </a:tr>
                  <a:tr h="425640"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es-E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bSup>
                                  <m:sSub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  <m:t>,1/2</m:t>
                                    </m:r>
                                  </m:sub>
                                  <m:sup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AU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AU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460732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Sp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044756681"/>
                      </a:ext>
                    </a:extLst>
                  </a:tr>
                  <a:tr h="362045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3582634"/>
                      </a:ext>
                    </a:extLst>
                  </a:tr>
                  <a:tr h="413671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s-ES" sz="1500" b="0" i="0" smtClean="0"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67052641"/>
                      </a:ext>
                    </a:extLst>
                  </a:tr>
                  <a:tr h="408869">
                    <a:tc row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8755519"/>
                      </a:ext>
                    </a:extLst>
                  </a:tr>
                  <a:tr h="436884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  <m: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  <m:t>,1/3 </m:t>
                                    </m:r>
                                  </m:sub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024690"/>
                      </a:ext>
                    </a:extLst>
                  </a:tr>
                  <a:tr h="381615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468364833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ΔSU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466848424"/>
                      </a:ext>
                    </a:extLst>
                  </a:tr>
                  <a:tr h="528619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p>
                                  <m:sSup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𝕊</m:t>
                                    </m:r>
                                  </m:e>
                                  <m:sup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2/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⊆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5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d>
                                  <m:d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lang="es-ES" sz="15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500" b="0" i="0" smtClean="0">
                                    <a:latin typeface="Cambria Math" panose="02040503050406030204" pitchFamily="18" charset="0"/>
                                  </a:rPr>
                                  <m:t>SU</m:t>
                                </m:r>
                                <m:sSub>
                                  <m:sSubPr>
                                    <m:ctrlP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s-ES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Totally</a:t>
                          </a:r>
                          <a:r>
                            <a:rPr lang="es-ES" sz="1500" i="0" dirty="0"/>
                            <a:t>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421471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623EAE5-6226-DF6C-3D69-7A574E74A1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675807"/>
                  </p:ext>
                </p:extLst>
              </p:nvPr>
            </p:nvGraphicFramePr>
            <p:xfrm>
              <a:off x="0" y="1"/>
              <a:ext cx="9144000" cy="68907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0">
                      <a:extLst>
                        <a:ext uri="{9D8B030D-6E8A-4147-A177-3AD203B41FA5}">
                          <a16:colId xmlns:a16="http://schemas.microsoft.com/office/drawing/2014/main" val="871590877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2558520771"/>
                        </a:ext>
                      </a:extLst>
                    </a:gridCol>
                    <a:gridCol w="2493034">
                      <a:extLst>
                        <a:ext uri="{9D8B030D-6E8A-4147-A177-3AD203B41FA5}">
                          <a16:colId xmlns:a16="http://schemas.microsoft.com/office/drawing/2014/main" val="199397141"/>
                        </a:ext>
                      </a:extLst>
                    </a:gridCol>
                    <a:gridCol w="2078966">
                      <a:extLst>
                        <a:ext uri="{9D8B030D-6E8A-4147-A177-3AD203B41FA5}">
                          <a16:colId xmlns:a16="http://schemas.microsoft.com/office/drawing/2014/main" val="728340729"/>
                        </a:ext>
                      </a:extLst>
                    </a:gridCol>
                  </a:tblGrid>
                  <a:tr h="726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Ambient</a:t>
                          </a:r>
                          <a:endParaRPr lang="es-ES" sz="2000" b="0" dirty="0"/>
                        </a:p>
                      </a:txBody>
                      <a:tcPr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Submanifold</a:t>
                          </a:r>
                          <a:endParaRPr lang="es-ES" sz="2000" b="0" dirty="0"/>
                        </a:p>
                      </a:txBody>
                      <a:tcPr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0" dirty="0" err="1"/>
                            <a:t>Orbit</a:t>
                          </a:r>
                          <a:r>
                            <a:rPr lang="es-ES" sz="2000" b="0" dirty="0"/>
                            <a:t> </a:t>
                          </a:r>
                          <a:r>
                            <a:rPr lang="es-ES" sz="2000" b="0" dirty="0" err="1"/>
                            <a:t>of</a:t>
                          </a:r>
                          <a:endParaRPr lang="es-ES" sz="2000" b="0" dirty="0"/>
                        </a:p>
                      </a:txBody>
                      <a:tcPr anchor="ctr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469" t="-2521" r="-1466" b="-852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922532"/>
                      </a:ext>
                    </a:extLst>
                  </a:tr>
                  <a:tr h="394788">
                    <a:tc row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3" t="-31122" r="-301333" b="-158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87692" r="-201333" b="-1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87692" r="-84597" b="-1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2959429"/>
                      </a:ext>
                    </a:extLst>
                  </a:tr>
                  <a:tr h="406174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279104" r="-201333" b="-1316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279104" r="-84597" b="-1316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3775425"/>
                      </a:ext>
                    </a:extLst>
                  </a:tr>
                  <a:tr h="362045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430508" r="-201333" b="-1394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430508" r="-84597" b="-13949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57223763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467164" r="-201333" b="-1128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467164" r="-84597" b="-1128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161491879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567164" r="-201333" b="-1028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567164" r="-84597" b="-1028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Almost</a:t>
                          </a:r>
                          <a:r>
                            <a:rPr lang="es-ES" sz="1500" dirty="0"/>
                            <a:t> </a:t>
                          </a:r>
                          <a:r>
                            <a:rPr lang="es-ES" sz="1500" dirty="0" err="1"/>
                            <a:t>complex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480362141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667164" r="-201333" b="-928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Inhomogeneous</a:t>
                          </a:r>
                          <a:endParaRPr lang="es-ES" sz="1500" dirty="0"/>
                        </a:p>
                      </a:txBody>
                      <a:tcPr marL="120975" marR="120975" marT="60488" marB="6048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/>
                            <a:t>Totally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262978338"/>
                      </a:ext>
                    </a:extLst>
                  </a:tr>
                  <a:tr h="425640"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3" t="-193962" r="-301333" b="-1347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734286" r="-201333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734286" r="-84597" b="-7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460732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871642" r="-201333" b="-7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871642" r="-84597" b="-7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044756681"/>
                      </a:ext>
                    </a:extLst>
                  </a:tr>
                  <a:tr h="362045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085000" r="-201333" b="-7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085000" r="-84597" b="-7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3582634"/>
                      </a:ext>
                    </a:extLst>
                  </a:tr>
                  <a:tr h="413671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045588" r="-201333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045588" r="-84597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667052641"/>
                      </a:ext>
                    </a:extLst>
                  </a:tr>
                  <a:tr h="408869">
                    <a:tc row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3" t="-219437" r="-301333" b="-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162687" r="-201333" b="-432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162687" r="-84597" b="-432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8755519"/>
                      </a:ext>
                    </a:extLst>
                  </a:tr>
                  <a:tr h="436884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191549" r="-201333" b="-3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191549" r="-84597" b="-3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dirty="0" err="1"/>
                            <a:t>Lagrangian</a:t>
                          </a:r>
                          <a:endParaRPr lang="es-E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7024690"/>
                      </a:ext>
                    </a:extLst>
                  </a:tr>
                  <a:tr h="381615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455556" r="-201333" b="-2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455556" r="-84597" b="-2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1468364833"/>
                      </a:ext>
                    </a:extLst>
                  </a:tr>
                  <a:tr h="408869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462687" r="-201333" b="-132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462687" r="-84597" b="-132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Almost</a:t>
                          </a:r>
                          <a:r>
                            <a:rPr lang="es-ES" sz="1500" i="0" dirty="0"/>
                            <a:t> </a:t>
                          </a:r>
                          <a:r>
                            <a:rPr lang="es-ES" sz="1500" i="0" dirty="0" err="1"/>
                            <a:t>complex</a:t>
                          </a:r>
                          <a:endParaRPr lang="es-ES" sz="1500" i="0" dirty="0"/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3466848424"/>
                      </a:ext>
                    </a:extLst>
                  </a:tr>
                  <a:tr h="528619">
                    <a:tc vMerge="1">
                      <a:txBody>
                        <a:bodyPr/>
                        <a:lstStyle/>
                        <a:p>
                          <a:endParaRPr lang="es-E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00533" t="-1203448" r="-201333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0975" marR="120975" marT="60488" marB="60488" anchor="ctr">
                        <a:blipFill>
                          <a:blip r:embed="rId2"/>
                          <a:stretch>
                            <a:fillRect l="-183863" t="-1203448" r="-84597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500" i="0" dirty="0" err="1"/>
                            <a:t>Totally</a:t>
                          </a:r>
                          <a:r>
                            <a:rPr lang="es-ES" sz="1500" i="0" dirty="0"/>
                            <a:t> real</a:t>
                          </a:r>
                        </a:p>
                      </a:txBody>
                      <a:tcPr marL="120975" marR="120975" marT="60488" marB="60488" anchor="ctr"/>
                    </a:tc>
                    <a:extLst>
                      <a:ext uri="{0D108BD9-81ED-4DB2-BD59-A6C34878D82A}">
                        <a16:rowId xmlns:a16="http://schemas.microsoft.com/office/drawing/2014/main" val="24214719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032309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2B56-2908-E7C5-4A5F-F71F6753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Totally geodesic submanifolds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DB25E-DDF4-530C-C751-E2D4EC66B368}"/>
              </a:ext>
            </a:extLst>
          </p:cNvPr>
          <p:cNvSpPr txBox="1"/>
          <p:nvPr/>
        </p:nvSpPr>
        <p:spPr>
          <a:xfrm>
            <a:off x="628650" y="4663440"/>
            <a:ext cx="7886700" cy="46166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</a:rPr>
              <a:t>General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F9B48-D01A-96A1-987F-4EF544BC2E0A}"/>
                  </a:ext>
                </a:extLst>
              </p:cNvPr>
              <p:cNvSpPr txBox="1"/>
              <p:nvPr/>
            </p:nvSpPr>
            <p:spPr>
              <a:xfrm>
                <a:off x="628650" y="5125105"/>
                <a:ext cx="7886700" cy="830997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/>
                  <a:t>Given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400" dirty="0"/>
                  <a:t>, classify all totally geodesic submanifolds of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400" dirty="0"/>
                  <a:t> up to congruence.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F9B48-D01A-96A1-987F-4EF544BC2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125105"/>
                <a:ext cx="7886700" cy="830997"/>
              </a:xfrm>
              <a:prstGeom prst="rect">
                <a:avLst/>
              </a:prstGeom>
              <a:blipFill>
                <a:blip r:embed="rId2"/>
                <a:stretch>
                  <a:fillRect l="-1159" t="-5882" r="-1623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45FEC18-CDAD-D0DD-4A1E-CB67CF092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75221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AU" sz="2400" dirty="0"/>
                  <a:t> complete Riemannian manifolds</a:t>
                </a:r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Σ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 isometric immersion.</a:t>
                </a:r>
                <a:endParaRPr lang="en-AU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sz="2400" dirty="0"/>
                  <a:t> is </a:t>
                </a:r>
                <a:r>
                  <a:rPr lang="en-AU" sz="2400" i="1" dirty="0"/>
                  <a:t>totally geodesic </a:t>
                </a:r>
                <a:r>
                  <a:rPr lang="en-AU" sz="2400" dirty="0"/>
                  <a:t>if: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AU" sz="2000" dirty="0"/>
                  <a:t> geodesic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r>
                      <a:rPr lang="en-AU" sz="20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r>
                      <a:rPr lang="en-AU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AU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AU" sz="2000" dirty="0"/>
                  <a:t> geodesic in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000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sz="2000" dirty="0"/>
                  <a:t>The second fundamental form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𝕀𝕀</m:t>
                    </m:r>
                  </m:oMath>
                </a14:m>
                <a:r>
                  <a:rPr lang="en-AU" sz="2000" dirty="0"/>
                  <a:t> vanishes.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45FEC18-CDAD-D0DD-4A1E-CB67CF092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752215"/>
              </a:xfrm>
              <a:blipFill>
                <a:blip r:embed="rId3"/>
                <a:stretch>
                  <a:fillRect l="-1005" t="-12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94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D708-2970-4CFF-2A00-B21101E6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Nearly </a:t>
            </a:r>
            <a:r>
              <a:rPr lang="en-AU" sz="4000" dirty="0" err="1"/>
              <a:t>Kähler</a:t>
            </a:r>
            <a:r>
              <a:rPr lang="en-AU" sz="4000" dirty="0"/>
              <a:t>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37415-F440-2DA5-7373-88FF455A0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</m:oMath>
                </a14:m>
                <a:r>
                  <a:rPr lang="en-AU" sz="2400" dirty="0"/>
                  <a:t> almost Hermitian manifold.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Id</m:t>
                        </m:r>
                      </m:e>
                      <m:sub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AU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 is </a:t>
                </a:r>
                <a:r>
                  <a:rPr lang="en-AU" i="1" dirty="0"/>
                  <a:t>nearly </a:t>
                </a:r>
                <a:r>
                  <a:rPr lang="en-AU" i="1" dirty="0" err="1"/>
                  <a:t>Kähler</a:t>
                </a:r>
                <a:r>
                  <a:rPr lang="en-AU" i="1" dirty="0"/>
                  <a:t> </a:t>
                </a:r>
                <a:r>
                  <a:rPr lang="en-AU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AU" dirty="0"/>
                  <a:t> is skew-symmetric.</a:t>
                </a:r>
              </a:p>
              <a:p>
                <a:r>
                  <a:rPr lang="en-AU" dirty="0" err="1"/>
                  <a:t>Butruille</a:t>
                </a:r>
                <a:r>
                  <a:rPr lang="en-AU" dirty="0"/>
                  <a:t> (‘06): classification of homogeneous NK 6-manifolds: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37415-F440-2DA5-7373-88FF455A0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6BD1751-F964-C068-F9D1-C43292CF1593}"/>
                  </a:ext>
                </a:extLst>
              </p:cNvPr>
              <p:cNvSpPr txBox="1"/>
              <p:nvPr/>
            </p:nvSpPr>
            <p:spPr>
              <a:xfrm>
                <a:off x="3213620" y="3897520"/>
                <a:ext cx="6392854" cy="2414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ℂ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aln/>
                        </m:rPr>
                        <a:rPr lang="es-E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Sp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Sp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aln/>
                        </m:rP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ΔSU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S" sz="2400" b="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6BD1751-F964-C068-F9D1-C43292CF1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20" y="3897520"/>
                <a:ext cx="6392854" cy="2414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A751E8B-1565-735A-0242-525AF5D8A340}"/>
                  </a:ext>
                </a:extLst>
              </p:cNvPr>
              <p:cNvSpPr txBox="1"/>
              <p:nvPr/>
            </p:nvSpPr>
            <p:spPr>
              <a:xfrm>
                <a:off x="628650" y="3933080"/>
                <a:ext cx="3821624" cy="2783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𝕊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m:rPr>
                          <m:aln/>
                        </m:rP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aln/>
                        </m:rP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sz="2400">
                              <a:latin typeface="Cambria Math" panose="02040503050406030204" pitchFamily="18" charset="0"/>
                            </a:rPr>
                            <m:t>SU</m:t>
                          </m:r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4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s-ES" sz="24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A751E8B-1565-735A-0242-525AF5D8A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33080"/>
                <a:ext cx="3821624" cy="2783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93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AB94700-984B-442F-BEB1-028E9804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s-ES" dirty="0" err="1"/>
              <a:t>Previously</a:t>
            </a:r>
            <a:r>
              <a:rPr lang="es-ES" dirty="0"/>
              <a:t> </a:t>
            </a:r>
            <a:r>
              <a:rPr lang="es-ES" dirty="0" err="1"/>
              <a:t>known</a:t>
            </a:r>
            <a:r>
              <a:rPr lang="es-ES" dirty="0"/>
              <a:t> </a:t>
            </a:r>
            <a:r>
              <a:rPr lang="es-ES" dirty="0" err="1"/>
              <a:t>results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3A0791B3-A984-9390-7806-238F264157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129270" cy="492168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ES" b="0" dirty="0"/>
              </a:p>
              <a:p>
                <a:pPr lvl="1"/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 + </a:t>
                </a:r>
                <a:r>
                  <a:rPr lang="es-ES" sz="2400" dirty="0" err="1"/>
                  <a:t>Lagrangian</a:t>
                </a:r>
                <a:r>
                  <a:rPr lang="es-ES" sz="2400" dirty="0"/>
                  <a:t> (Storm ‘20).</a:t>
                </a:r>
              </a:p>
              <a:p>
                <a:pPr lvl="1"/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 + </a:t>
                </a:r>
                <a:r>
                  <a:rPr lang="es-ES" sz="2400" dirty="0" err="1"/>
                  <a:t>almost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complex</a:t>
                </a:r>
                <a:r>
                  <a:rPr lang="es-ES" sz="2400" dirty="0"/>
                  <a:t> +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2−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dim</m:t>
                    </m:r>
                  </m:oMath>
                </a14:m>
                <a:r>
                  <a:rPr lang="es-ES" sz="2400" dirty="0"/>
                  <a:t> (</a:t>
                </a:r>
                <a:r>
                  <a:rPr lang="es-ES" sz="2400" dirty="0" err="1"/>
                  <a:t>Vrancken</a:t>
                </a:r>
                <a:r>
                  <a:rPr lang="es-ES" sz="2400" dirty="0"/>
                  <a:t>, </a:t>
                </a:r>
                <a:r>
                  <a:rPr lang="es-ES" sz="2400" dirty="0" err="1"/>
                  <a:t>Cwiklinski</a:t>
                </a:r>
                <a:r>
                  <a:rPr lang="es-ES" sz="2400" dirty="0"/>
                  <a:t> ‘22).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dirty="0"/>
                  <a:t>:</a:t>
                </a:r>
              </a:p>
              <a:p>
                <a:pPr lvl="1"/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 + </a:t>
                </a:r>
                <a:r>
                  <a:rPr lang="es-ES" sz="2400" dirty="0" err="1"/>
                  <a:t>Lagrangian</a:t>
                </a:r>
                <a:r>
                  <a:rPr lang="es-ES" sz="2400" dirty="0"/>
                  <a:t> (Aslan ‘23, </a:t>
                </a:r>
                <a:r>
                  <a:rPr lang="es-ES" sz="2400" dirty="0" err="1"/>
                  <a:t>Liefsoens</a:t>
                </a:r>
                <a:r>
                  <a:rPr lang="es-ES" sz="2400" dirty="0"/>
                  <a:t> ‘22).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s-ES" dirty="0"/>
                  <a:t>:</a:t>
                </a:r>
              </a:p>
              <a:p>
                <a:pPr lvl="1"/>
                <a:r>
                  <a:rPr lang="es-ES" sz="2400" dirty="0" err="1"/>
                  <a:t>Totally</a:t>
                </a:r>
                <a:r>
                  <a:rPr lang="es-ES" sz="2400" dirty="0"/>
                  <a:t>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 + </a:t>
                </a:r>
                <a:r>
                  <a:rPr lang="es-ES" sz="2400" dirty="0" err="1"/>
                  <a:t>Lagrangian</a:t>
                </a:r>
                <a:r>
                  <a:rPr lang="es-ES" sz="2400" dirty="0"/>
                  <a:t> (Zhang, </a:t>
                </a:r>
                <a:r>
                  <a:rPr lang="es-ES" sz="2400" dirty="0" err="1"/>
                  <a:t>Dioos</a:t>
                </a:r>
                <a:r>
                  <a:rPr lang="es-ES" sz="2400" dirty="0"/>
                  <a:t>, </a:t>
                </a:r>
                <a:r>
                  <a:rPr lang="es-ES" sz="2400" dirty="0" err="1"/>
                  <a:t>Hu</a:t>
                </a:r>
                <a:r>
                  <a:rPr lang="es-ES" sz="2400" dirty="0"/>
                  <a:t>, </a:t>
                </a:r>
                <a:r>
                  <a:rPr lang="es-ES" sz="2400" dirty="0" err="1"/>
                  <a:t>Vrancken</a:t>
                </a:r>
                <a:r>
                  <a:rPr lang="es-ES" sz="2400" dirty="0"/>
                  <a:t>, Wang  ‘16).</a:t>
                </a:r>
              </a:p>
              <a:p>
                <a:pPr lvl="1"/>
                <a:r>
                  <a:rPr lang="es-ES" sz="2400" dirty="0"/>
                  <a:t>Totally </a:t>
                </a:r>
                <a:r>
                  <a:rPr lang="es-ES" sz="2400" dirty="0" err="1"/>
                  <a:t>geodesic</a:t>
                </a:r>
                <a:r>
                  <a:rPr lang="es-ES" sz="2400" dirty="0"/>
                  <a:t> + </a:t>
                </a:r>
                <a:r>
                  <a:rPr lang="es-ES" sz="2400" dirty="0" err="1"/>
                  <a:t>almost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complex</a:t>
                </a:r>
                <a:r>
                  <a:rPr lang="es-ES" sz="2400" dirty="0"/>
                  <a:t> + </a:t>
                </a:r>
                <a14:m>
                  <m:oMath xmlns:m="http://schemas.openxmlformats.org/officeDocument/2006/math">
                    <m:r>
                      <a:rPr lang="es-ES" sz="2400" b="0" i="0" smtClean="0">
                        <a:latin typeface="Cambria Math" panose="02040503050406030204" pitchFamily="18" charset="0"/>
                      </a:rPr>
                      <m:t>2−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dim</m:t>
                    </m:r>
                  </m:oMath>
                </a14:m>
                <a:r>
                  <a:rPr lang="es-ES" sz="2400" dirty="0"/>
                  <a:t> (Bolton, </a:t>
                </a:r>
                <a:r>
                  <a:rPr lang="es-ES" sz="2400" dirty="0" err="1"/>
                  <a:t>Dillen</a:t>
                </a:r>
                <a:r>
                  <a:rPr lang="es-ES" sz="2400" dirty="0"/>
                  <a:t>, </a:t>
                </a:r>
                <a:r>
                  <a:rPr lang="es-ES" sz="2400" dirty="0" err="1"/>
                  <a:t>Dioos</a:t>
                </a:r>
                <a:r>
                  <a:rPr lang="es-ES" sz="2400" dirty="0"/>
                  <a:t>, </a:t>
                </a:r>
                <a:r>
                  <a:rPr lang="es-ES" sz="2400" dirty="0" err="1"/>
                  <a:t>Vrancken</a:t>
                </a:r>
                <a:r>
                  <a:rPr lang="es-ES" sz="2400" dirty="0"/>
                  <a:t> ‘22).</a:t>
                </a:r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3A0791B3-A984-9390-7806-238F26415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129270" cy="4921684"/>
              </a:xfrm>
              <a:blipFill>
                <a:blip r:embed="rId2"/>
                <a:stretch>
                  <a:fillRect l="-975" t="-1361" r="-7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69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B972-8AAA-1BA5-38F8-46F8DC37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Reductive homogeneous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3D47F-D19F-A45C-6251-29C0A4E384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7953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AU" dirty="0"/>
                  <a:t> homogeneous space,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AU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↷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 gives a homomorphism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Anti-homomorphism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𝔛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3D47F-D19F-A45C-6251-29C0A4E38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795399"/>
              </a:xfrm>
              <a:blipFill>
                <a:blip r:embed="rId2"/>
                <a:stretch>
                  <a:fillRect l="-1005" t="-44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AC9598-18D2-4907-4871-F96419D36015}"/>
                  </a:ext>
                </a:extLst>
              </p:cNvPr>
              <p:cNvSpPr txBox="1"/>
              <p:nvPr/>
            </p:nvSpPr>
            <p:spPr>
              <a:xfrm>
                <a:off x="2970087" y="3429000"/>
                <a:ext cx="3203826" cy="707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𝑡𝑋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AC9598-18D2-4907-4871-F96419D3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087" y="3429000"/>
                <a:ext cx="3203826" cy="707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9B4FF3A6-6C7F-68EF-3EA9-3748BE5525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409240"/>
                <a:ext cx="7886700" cy="5110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via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↦</m:t>
                    </m:r>
                    <m:sSubSup>
                      <m:sSub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5" name="Marcador de contenido 2">
                <a:extLst>
                  <a:ext uri="{FF2B5EF4-FFF2-40B4-BE49-F238E27FC236}">
                    <a16:creationId xmlns:a16="http://schemas.microsoft.com/office/drawing/2014/main" id="{9B4FF3A6-6C7F-68EF-3EA9-3748BE552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09240"/>
                <a:ext cx="7886700" cy="511056"/>
              </a:xfrm>
              <a:prstGeom prst="rect">
                <a:avLst/>
              </a:prstGeom>
              <a:blipFill>
                <a:blip r:embed="rId4"/>
                <a:stretch>
                  <a:fillRect l="-1005" t="-15476" b="-107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áfico 6">
            <a:extLst>
              <a:ext uri="{FF2B5EF4-FFF2-40B4-BE49-F238E27FC236}">
                <a16:creationId xmlns:a16="http://schemas.microsoft.com/office/drawing/2014/main" id="{A386D574-1498-D242-1D19-D053D92D4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10295" y="1664721"/>
            <a:ext cx="1879484" cy="3959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D90218-7D41-399C-65AE-F0E46678F786}"/>
                  </a:ext>
                </a:extLst>
              </p:cNvPr>
              <p:cNvSpPr txBox="1"/>
              <p:nvPr/>
            </p:nvSpPr>
            <p:spPr>
              <a:xfrm>
                <a:off x="628650" y="5560718"/>
                <a:ext cx="7886700" cy="8309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400" dirty="0"/>
                  <a:t> is </a:t>
                </a:r>
                <a:r>
                  <a:rPr lang="en-AU" sz="2400" i="1" dirty="0"/>
                  <a:t>reductive </a:t>
                </a:r>
                <a:r>
                  <a:rPr lang="en-AU" sz="2400" dirty="0"/>
                  <a:t>if there exists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𝔤</m:t>
                    </m:r>
                  </m:oMath>
                </a14:m>
                <a:r>
                  <a:rPr lang="en-AU" sz="2400" dirty="0"/>
                  <a:t> such that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𝔨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n-AU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Ad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n-AU" sz="2400" b="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D90218-7D41-399C-65AE-F0E46678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60718"/>
                <a:ext cx="7886700" cy="830997"/>
              </a:xfrm>
              <a:prstGeom prst="rect">
                <a:avLst/>
              </a:prstGeom>
              <a:blipFill>
                <a:blip r:embed="rId7"/>
                <a:stretch>
                  <a:fillRect l="-77" t="-5000" b="-1357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2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B972-8AAA-1BA5-38F8-46F8DC37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Reductive homogeneous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D90218-7D41-399C-65AE-F0E46678F786}"/>
                  </a:ext>
                </a:extLst>
              </p:cNvPr>
              <p:cNvSpPr txBox="1"/>
              <p:nvPr/>
            </p:nvSpPr>
            <p:spPr>
              <a:xfrm>
                <a:off x="628650" y="1848200"/>
                <a:ext cx="7886700" cy="8309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400" dirty="0"/>
                  <a:t> is </a:t>
                </a:r>
                <a:r>
                  <a:rPr lang="en-AU" sz="2400" i="1" dirty="0"/>
                  <a:t>reductive </a:t>
                </a:r>
                <a:r>
                  <a:rPr lang="en-AU" sz="2400" dirty="0"/>
                  <a:t>if there exists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𝔤</m:t>
                    </m:r>
                  </m:oMath>
                </a14:m>
                <a:r>
                  <a:rPr lang="en-AU" sz="2400" dirty="0"/>
                  <a:t> such that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𝔨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n-AU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Ad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n-AU" sz="2400" b="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D90218-7D41-399C-65AE-F0E46678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48200"/>
                <a:ext cx="7886700" cy="830997"/>
              </a:xfrm>
              <a:prstGeom prst="rect">
                <a:avLst/>
              </a:prstGeom>
              <a:blipFill>
                <a:blip r:embed="rId2"/>
                <a:stretch>
                  <a:fillRect l="-77" t="-5000" b="-13571"/>
                </a:stretch>
              </a:blipFill>
              <a:ln w="1905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2">
                <a:extLst>
                  <a:ext uri="{FF2B5EF4-FFF2-40B4-BE49-F238E27FC236}">
                    <a16:creationId xmlns:a16="http://schemas.microsoft.com/office/drawing/2014/main" id="{4FF57224-2ED9-AAAE-B916-D8F0F3AB6E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184181"/>
                <a:ext cx="7886700" cy="22541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𝔤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𝔨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:r>
                  <a:rPr lang="es-ES" sz="2400" b="0" dirty="0"/>
                  <a:t>Isotropy </a:t>
                </a:r>
                <a:r>
                  <a:rPr lang="es-ES" sz="2400" b="0" dirty="0" err="1"/>
                  <a:t>representation</a:t>
                </a:r>
                <a:r>
                  <a:rPr lang="es-ES" sz="24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↷</m:t>
                    </m:r>
                    <m:sSub>
                      <m:sSub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↭</m:t>
                    </m:r>
                  </m:oMath>
                </a14:m>
                <a:r>
                  <a:rPr lang="es-ES" sz="2400" dirty="0"/>
                  <a:t> </a:t>
                </a:r>
                <a:r>
                  <a:rPr lang="es-ES" sz="2400" dirty="0" err="1"/>
                  <a:t>Adjoint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representation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↷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tensor </a:t>
                </a:r>
                <a:r>
                  <a:rPr lang="es-ES" sz="2400" dirty="0" err="1"/>
                  <a:t>fields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↭</m:t>
                    </m:r>
                  </m:oMath>
                </a14:m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dirty="0" smtClean="0">
                        <a:latin typeface="Cambria Math" panose="02040503050406030204" pitchFamily="18" charset="0"/>
                      </a:rPr>
                      <m:t>Ad</m:t>
                    </m:r>
                    <m:d>
                      <m:dPr>
                        <m:ctrlPr>
                          <a:rPr lang="es-E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S" sz="2400" b="0" i="0" dirty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</m:oMath>
                </a14:m>
                <a:r>
                  <a:rPr lang="es-ES" sz="2400" dirty="0"/>
                  <a:t>-</a:t>
                </a:r>
                <a:r>
                  <a:rPr lang="es-ES" sz="2400" dirty="0" err="1"/>
                  <a:t>invariant</a:t>
                </a:r>
                <a:r>
                  <a:rPr lang="es-ES" sz="2400" dirty="0"/>
                  <a:t> </a:t>
                </a:r>
                <a:r>
                  <a:rPr lang="es-ES" sz="2400" dirty="0" err="1"/>
                  <a:t>tensors</a:t>
                </a:r>
                <a:r>
                  <a:rPr lang="es-ES" sz="2400" dirty="0"/>
                  <a:t> </a:t>
                </a:r>
                <a:r>
                  <a:rPr lang="es-ES" sz="2400" dirty="0" err="1"/>
                  <a:t>on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s-ES" sz="2400" dirty="0"/>
                  <a:t>.</a:t>
                </a:r>
              </a:p>
            </p:txBody>
          </p:sp>
        </mc:Choice>
        <mc:Fallback xmlns="">
          <p:sp>
            <p:nvSpPr>
              <p:cNvPr id="10" name="Marcador de contenido 2">
                <a:extLst>
                  <a:ext uri="{FF2B5EF4-FFF2-40B4-BE49-F238E27FC236}">
                    <a16:creationId xmlns:a16="http://schemas.microsoft.com/office/drawing/2014/main" id="{4FF57224-2ED9-AAAE-B916-D8F0F3AB6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84181"/>
                <a:ext cx="7886700" cy="2254149"/>
              </a:xfrm>
              <a:prstGeom prst="rect">
                <a:avLst/>
              </a:prstGeom>
              <a:blipFill>
                <a:blip r:embed="rId3"/>
                <a:stretch>
                  <a:fillRect l="-1005" t="-3514" r="-8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29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E5F8-0DE0-70E8-1A74-02CC09B0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Connection and curvature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BDBFC-1366-F888-9D66-34B9D2D27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dirty="0"/>
                  <a:t> has a </a:t>
                </a:r>
                <a:r>
                  <a:rPr lang="en-AU" i="1" dirty="0"/>
                  <a:t>canonical connection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AU" dirty="0"/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AU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𝔭</m:t>
                        </m:r>
                      </m:sub>
                    </m:sSub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𝔭</m:t>
                    </m:r>
                  </m:oMath>
                </a14:m>
                <a:r>
                  <a:rPr lang="en-AU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AU" dirty="0"/>
                  <a:t> </a:t>
                </a:r>
                <a:r>
                  <a:rPr lang="en-AU" i="1" dirty="0"/>
                  <a:t>difference tensor</a:t>
                </a:r>
                <a:r>
                  <a:rPr lang="en-AU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BDBFC-1366-F888-9D66-34B9D2D27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603375"/>
              </a:xfrm>
              <a:blipFill>
                <a:blip r:embed="rId2"/>
                <a:stretch>
                  <a:fillRect l="-1005" t="-49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684FF-9B3B-222B-C58D-1D0335B3ED71}"/>
                  </a:ext>
                </a:extLst>
              </p:cNvPr>
              <p:cNvSpPr txBox="1"/>
              <p:nvPr/>
            </p:nvSpPr>
            <p:spPr>
              <a:xfrm>
                <a:off x="628650" y="3115330"/>
                <a:ext cx="7886700" cy="2913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aln/>
                        </m:rP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AU" sz="240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⟨"/>
                          <m:endChr m:val="⟩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m:rPr>
                          <m:aln/>
                        </m:rPr>
                        <a:rPr lang="en-AU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𝔭</m:t>
                              </m:r>
                            </m:sub>
                          </m:s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𝔭</m:t>
                              </m:r>
                            </m:sub>
                          </m:sSub>
                        </m:e>
                      </m:d>
                      <m:r>
                        <a:rPr lang="en-AU" sz="2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 sz="24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sSup>
                                <m:sSup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aln/>
                        </m:rP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𝔭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𝔭</m:t>
                              </m:r>
                            </m:sub>
                          </m:sSub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ad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𝔨</m:t>
                              </m:r>
                            </m:sub>
                          </m:sSub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684FF-9B3B-222B-C58D-1D0335B3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15330"/>
                <a:ext cx="7886700" cy="291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93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</TotalTime>
  <Words>1847</Words>
  <Application>Microsoft Office PowerPoint</Application>
  <PresentationFormat>Presentación en pantalla (4:3)</PresentationFormat>
  <Paragraphs>308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Cambria Math</vt:lpstr>
      <vt:lpstr>Office Theme</vt:lpstr>
      <vt:lpstr>Nearly Kähler geometry and totally geodesic submanifolds</vt:lpstr>
      <vt:lpstr>Preliminaries</vt:lpstr>
      <vt:lpstr>Totally geodesic submanifolds</vt:lpstr>
      <vt:lpstr>Totally geodesic submanifolds</vt:lpstr>
      <vt:lpstr>Nearly Kähler spaces</vt:lpstr>
      <vt:lpstr>Previously known results</vt:lpstr>
      <vt:lpstr>Reductive homogeneous spaces</vt:lpstr>
      <vt:lpstr>Reductive homogeneous spaces</vt:lpstr>
      <vt:lpstr>Connection and curvature</vt:lpstr>
      <vt:lpstr>Natural reductivity</vt:lpstr>
      <vt:lpstr>Totally geodesic submanifolds of G/K </vt:lpstr>
      <vt:lpstr>Totally geodesic submanifolds of G/K </vt:lpstr>
      <vt:lpstr>Presentación de PowerPoint</vt:lpstr>
      <vt:lpstr>Presentación de PowerPoint</vt:lpstr>
      <vt:lpstr>The flag manifold F(C^3 )</vt:lpstr>
      <vt:lpstr>The flag manifold F(C^3 )</vt:lpstr>
      <vt:lpstr>The flag manifold F(C^3 )</vt:lpstr>
      <vt:lpstr>The complex projective space CP^3</vt:lpstr>
      <vt:lpstr>The complex projective space CP^3</vt:lpstr>
      <vt:lpstr>The complex projective space CP^3</vt:lpstr>
      <vt:lpstr>The almost product S^3×S^3</vt:lpstr>
      <vt:lpstr>The almost product S^3×S^3</vt:lpstr>
      <vt:lpstr>Low codimension</vt:lpstr>
      <vt:lpstr>Low codimension</vt:lpstr>
      <vt:lpstr>Dimension three</vt:lpstr>
      <vt:lpstr>Dimension two in 〖F(C〗^3)</vt:lpstr>
      <vt:lpstr>Dimension two in 〖F(C〗^3)</vt:lpstr>
      <vt:lpstr>Dimension two in 〖F(C〗^3)</vt:lpstr>
      <vt:lpstr>Dimension two in CP^3</vt:lpstr>
      <vt:lpstr>Dimension two in S^3×S^3</vt:lpstr>
      <vt:lpstr>Dimension two in S^3×S^3</vt:lpstr>
      <vt:lpstr>Dimension two in S^3×S^3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Nearly Kähler geometry and totally geodesic submanifolds</dc:title>
  <dc:creator>Juan Manuel Lorenzo Naveiro</dc:creator>
  <cp:lastModifiedBy>LORENZO NAVEIRO JUAN MANUEL</cp:lastModifiedBy>
  <cp:revision>148</cp:revision>
  <dcterms:created xsi:type="dcterms:W3CDTF">2024-05-23T23:49:25Z</dcterms:created>
  <dcterms:modified xsi:type="dcterms:W3CDTF">2024-05-30T11:55:59Z</dcterms:modified>
</cp:coreProperties>
</file>